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08" r:id="rId2"/>
  </p:sldMasterIdLst>
  <p:notesMasterIdLst>
    <p:notesMasterId r:id="rId13"/>
  </p:notesMasterIdLst>
  <p:sldIdLst>
    <p:sldId id="278" r:id="rId3"/>
    <p:sldId id="329" r:id="rId4"/>
    <p:sldId id="301" r:id="rId5"/>
    <p:sldId id="317" r:id="rId6"/>
    <p:sldId id="318" r:id="rId7"/>
    <p:sldId id="320" r:id="rId8"/>
    <p:sldId id="312" r:id="rId9"/>
    <p:sldId id="325" r:id="rId10"/>
    <p:sldId id="330" r:id="rId11"/>
    <p:sldId id="31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93" autoAdjust="0"/>
  </p:normalViewPr>
  <p:slideViewPr>
    <p:cSldViewPr>
      <p:cViewPr varScale="1">
        <p:scale>
          <a:sx n="77" d="100"/>
          <a:sy n="77" d="100"/>
        </p:scale>
        <p:origin x="163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age\users\collinsb\Crystal%20Reports\Roman_1-17-1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31955380577428"/>
          <c:y val="0.1563196267133275"/>
          <c:w val="0.84112489063867013"/>
          <c:h val="0.755555191017789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Population</c:v>
                </c:pt>
              </c:strCache>
            </c:strRef>
          </c:tx>
          <c:invertIfNegative val="0"/>
          <c:cat>
            <c:numRef>
              <c:f>Sheet1!$A$8:$A$9</c:f>
              <c:numCache>
                <c:formatCode>General</c:formatCode>
                <c:ptCount val="2"/>
                <c:pt idx="0">
                  <c:v>2005</c:v>
                </c:pt>
                <c:pt idx="1">
                  <c:v>2015</c:v>
                </c:pt>
              </c:numCache>
            </c:numRef>
          </c:cat>
          <c:val>
            <c:numRef>
              <c:f>Sheet1!$B$8:$B$9</c:f>
              <c:numCache>
                <c:formatCode>#,##0</c:formatCode>
                <c:ptCount val="2"/>
                <c:pt idx="0">
                  <c:v>32105</c:v>
                </c:pt>
                <c:pt idx="1">
                  <c:v>40401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D-4ACE-90D5-360906B19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208704"/>
        <c:axId val="34959872"/>
        <c:axId val="0"/>
      </c:bar3DChart>
      <c:catAx>
        <c:axId val="83208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59872"/>
        <c:crosses val="autoZero"/>
        <c:auto val="1"/>
        <c:lblAlgn val="ctr"/>
        <c:lblOffset val="100"/>
        <c:noMultiLvlLbl val="0"/>
      </c:catAx>
      <c:valAx>
        <c:axId val="349598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3208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bg1">
                    <a:lumMod val="75000"/>
                  </a:schemeClr>
                </a:solidFill>
              </a:rPr>
              <a:t>Responses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1">
            <a:lumMod val="50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tx1">
            <a:lumMod val="8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1">
            <a:lumMod val="85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numRef>
              <c:f>Sheet2!$A$10:$A$11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Sheet2!$B$10:$B$11</c:f>
              <c:numCache>
                <c:formatCode>General</c:formatCode>
                <c:ptCount val="2"/>
                <c:pt idx="0">
                  <c:v>2408</c:v>
                </c:pt>
                <c:pt idx="1">
                  <c:v>3291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9B-43C7-AE1E-48A330C60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8098096"/>
        <c:axId val="1758089360"/>
        <c:axId val="0"/>
      </c:bar3DChart>
      <c:catAx>
        <c:axId val="17580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089360"/>
        <c:crosses val="autoZero"/>
        <c:auto val="0"/>
        <c:lblAlgn val="ctr"/>
        <c:lblOffset val="100"/>
        <c:noMultiLvlLbl val="0"/>
      </c:catAx>
      <c:valAx>
        <c:axId val="175808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09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0.55929</cdr:x>
      <cdr:y>0.66667</cdr:y>
    </cdr:from>
    <cdr:to>
      <cdr:x>0.75929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7054" y="2743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0.29262</cdr:x>
      <cdr:y>0.62162</cdr:y>
    </cdr:from>
    <cdr:to>
      <cdr:x>0.43302</cdr:x>
      <cdr:y>0.7027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37854" y="1752600"/>
          <a:ext cx="641931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35,262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F96AE-F42D-4A46-8F64-58144F106096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C295E-4706-44BA-82B1-78C37E79A9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6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12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513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AC72118-69F3-47D2-9448-F82CDB9E7D7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DFF5A6-0B9F-4C49-BE8A-D3A8AA569C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72118-69F3-47D2-9448-F82CDB9E7D7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F5A6-0B9F-4C49-BE8A-D3A8AA569C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72118-69F3-47D2-9448-F82CDB9E7D7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F5A6-0B9F-4C49-BE8A-D3A8AA569C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A58-0352-4548-A274-3F4E1E03BDF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D50A-2495-4407-BF9A-2BC2B9D2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35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A58-0352-4548-A274-3F4E1E03BDF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D50A-2495-4407-BF9A-2BC2B9D2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68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A58-0352-4548-A274-3F4E1E03BDF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D50A-2495-4407-BF9A-2BC2B9D2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90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A58-0352-4548-A274-3F4E1E03BDF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D50A-2495-4407-BF9A-2BC2B9D2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A58-0352-4548-A274-3F4E1E03BDF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D50A-2495-4407-BF9A-2BC2B9D2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80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A58-0352-4548-A274-3F4E1E03BDF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D50A-2495-4407-BF9A-2BC2B9D2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00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A58-0352-4548-A274-3F4E1E03BDF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D50A-2495-4407-BF9A-2BC2B9D2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20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A58-0352-4548-A274-3F4E1E03BDF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D50A-2495-4407-BF9A-2BC2B9D2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8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72118-69F3-47D2-9448-F82CDB9E7D7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F5A6-0B9F-4C49-BE8A-D3A8AA569C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A58-0352-4548-A274-3F4E1E03BDF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D50A-2495-4407-BF9A-2BC2B9D2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6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A58-0352-4548-A274-3F4E1E03BDF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D50A-2495-4407-BF9A-2BC2B9D2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4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5A58-0352-4548-A274-3F4E1E03BDF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1D50A-2495-4407-BF9A-2BC2B9D2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72118-69F3-47D2-9448-F82CDB9E7D7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F5A6-0B9F-4C49-BE8A-D3A8AA569C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72118-69F3-47D2-9448-F82CDB9E7D7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F5A6-0B9F-4C49-BE8A-D3A8AA569C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72118-69F3-47D2-9448-F82CDB9E7D7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F5A6-0B9F-4C49-BE8A-D3A8AA569C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72118-69F3-47D2-9448-F82CDB9E7D7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F5A6-0B9F-4C49-BE8A-D3A8AA569C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72118-69F3-47D2-9448-F82CDB9E7D7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F5A6-0B9F-4C49-BE8A-D3A8AA569C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72118-69F3-47D2-9448-F82CDB9E7D7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F5A6-0B9F-4C49-BE8A-D3A8AA569C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72118-69F3-47D2-9448-F82CDB9E7D7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F5A6-0B9F-4C49-BE8A-D3A8AA569C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AC72118-69F3-47D2-9448-F82CDB9E7D7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FDFF5A6-0B9F-4C49-BE8A-D3A8AA569C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5A58-0352-4548-A274-3F4E1E03BDF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1D50A-2495-4407-BF9A-2BC2B9D2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2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BRENTWOOD </a:t>
            </a:r>
            <a:br>
              <a:rPr lang="en-US" dirty="0">
                <a:latin typeface="Book Antiqua" pitchFamily="18" charset="0"/>
              </a:rPr>
            </a:br>
            <a:r>
              <a:rPr lang="en-US" dirty="0">
                <a:latin typeface="Book Antiqua" pitchFamily="18" charset="0"/>
              </a:rPr>
              <a:t>FIRE &amp; RESCUE</a:t>
            </a:r>
          </a:p>
        </p:txBody>
      </p:sp>
      <p:pic>
        <p:nvPicPr>
          <p:cNvPr id="5" name="Content Placeholder 4" descr="BFRpatch  transparent 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133600"/>
            <a:ext cx="2895600" cy="2895600"/>
          </a:xfr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85800" y="5257800"/>
            <a:ext cx="7924800" cy="914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Station 5 – 9551 Split Log Road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FRpatch  transparent 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990600" cy="990600"/>
          </a:xfr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010400" cy="914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ook Antiqua" pitchFamily="18" charset="0"/>
              </a:rPr>
              <a:t>Station 5 Timeline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046" y="1828800"/>
            <a:ext cx="7848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Fall 2018:  Purchase Land at 9551 Split Log Road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2018-2020:  Lease agreement with current property owner to live on property for monthly rental fee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2020-2021:   Tentatively set to begin design and/or construction</a:t>
            </a:r>
          </a:p>
        </p:txBody>
      </p:sp>
    </p:spTree>
    <p:extLst>
      <p:ext uri="{BB962C8B-B14F-4D97-AF65-F5344CB8AC3E}">
        <p14:creationId xmlns:p14="http://schemas.microsoft.com/office/powerpoint/2010/main" val="412054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1162878"/>
            <a:ext cx="10169338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717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Proposed Fire Station 5 Location</a:t>
            </a:r>
          </a:p>
        </p:txBody>
      </p:sp>
    </p:spTree>
    <p:extLst>
      <p:ext uri="{BB962C8B-B14F-4D97-AF65-F5344CB8AC3E}">
        <p14:creationId xmlns:p14="http://schemas.microsoft.com/office/powerpoint/2010/main" val="338197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723900"/>
            <a:ext cx="6096000" cy="914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ook Antiqua" panose="02040602050305030304" pitchFamily="18" charset="0"/>
              </a:rPr>
              <a:t>Our Challenge:</a:t>
            </a:r>
            <a:endParaRPr lang="en-US" sz="3100" dirty="0">
              <a:latin typeface="Book Antiqua" pitchFamily="18" charset="0"/>
            </a:endParaRPr>
          </a:p>
        </p:txBody>
      </p:sp>
      <p:pic>
        <p:nvPicPr>
          <p:cNvPr id="5" name="Content Placeholder 4" descr="BFRpatch  transparent 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990600" cy="990600"/>
          </a:xfrm>
        </p:spPr>
      </p:pic>
      <p:sp>
        <p:nvSpPr>
          <p:cNvPr id="9" name="TextBox 8"/>
          <p:cNvSpPr txBox="1"/>
          <p:nvPr/>
        </p:nvSpPr>
        <p:spPr>
          <a:xfrm>
            <a:off x="910046" y="1828800"/>
            <a:ext cx="7848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Book Antiqua" panose="02040602050305030304" pitchFamily="18" charset="0"/>
              </a:rPr>
              <a:t>To Maintain and Improve Service Performance in Light of Increased Service Demands.</a:t>
            </a:r>
            <a:br>
              <a:rPr lang="en-US" sz="2800" dirty="0">
                <a:latin typeface="Book Antiqua" panose="02040602050305030304" pitchFamily="18" charset="0"/>
              </a:rPr>
            </a:br>
            <a:endParaRPr lang="en-US" sz="2800" dirty="0"/>
          </a:p>
          <a:p>
            <a:r>
              <a:rPr lang="en-US" sz="2200" dirty="0"/>
              <a:t>  </a:t>
            </a:r>
          </a:p>
        </p:txBody>
      </p:sp>
      <p:pic>
        <p:nvPicPr>
          <p:cNvPr id="7" name="Picture 6" descr="https://scontent-atl1-1.xx.fbcdn.net/hphotos-xta1/v/t1.0-9/11391106_1661634424070769_1894414781013269969_n.jpg?oh=b8ae637319cb53bc26376bc5b439b234&amp;oe=563F65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" t="24234" r="12550" b="12569"/>
          <a:stretch/>
        </p:blipFill>
        <p:spPr bwMode="auto">
          <a:xfrm>
            <a:off x="910046" y="3131803"/>
            <a:ext cx="2819400" cy="1508794"/>
          </a:xfrm>
          <a:prstGeom prst="roundRect">
            <a:avLst>
              <a:gd name="adj" fmla="val 659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4" descr="RRU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"/>
          <a:stretch/>
        </p:blipFill>
        <p:spPr bwMode="auto">
          <a:xfrm>
            <a:off x="5486400" y="3200400"/>
            <a:ext cx="2779845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876800"/>
            <a:ext cx="3135935" cy="1475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547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723900"/>
            <a:ext cx="6096000" cy="914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ook Antiqua" panose="02040602050305030304" pitchFamily="18" charset="0"/>
              </a:rPr>
              <a:t>Indicators:</a:t>
            </a:r>
            <a:endParaRPr lang="en-US" sz="3100" dirty="0">
              <a:latin typeface="Book Antiqua" pitchFamily="18" charset="0"/>
            </a:endParaRPr>
          </a:p>
        </p:txBody>
      </p:sp>
      <p:pic>
        <p:nvPicPr>
          <p:cNvPr id="5" name="Content Placeholder 4" descr="BFRpatch  transparent 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990600" cy="990600"/>
          </a:xfrm>
        </p:spPr>
      </p:pic>
      <p:sp>
        <p:nvSpPr>
          <p:cNvPr id="9" name="TextBox 8"/>
          <p:cNvSpPr txBox="1"/>
          <p:nvPr/>
        </p:nvSpPr>
        <p:spPr>
          <a:xfrm>
            <a:off x="910046" y="1828800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Book Antiqua" panose="02040602050305030304" pitchFamily="18" charset="0"/>
              </a:rPr>
              <a:t>More Customers</a:t>
            </a:r>
            <a:br>
              <a:rPr lang="en-US" sz="2400" dirty="0">
                <a:latin typeface="Book Antiqua" panose="02040602050305030304" pitchFamily="18" charset="0"/>
              </a:rPr>
            </a:br>
            <a:endParaRPr lang="en-US" sz="2200" dirty="0"/>
          </a:p>
          <a:p>
            <a:r>
              <a:rPr lang="en-US" sz="2200" dirty="0"/>
              <a:t> 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74455"/>
              </p:ext>
            </p:extLst>
          </p:nvPr>
        </p:nvGraphicFramePr>
        <p:xfrm>
          <a:off x="2548346" y="2667000"/>
          <a:ext cx="4572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2548346" y="5562600"/>
            <a:ext cx="4995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24.50% increase in 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largest city in Tennessee by population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10200" y="4343400"/>
            <a:ext cx="641931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  <p:sp>
        <p:nvSpPr>
          <p:cNvPr id="11" name="TextBox 1"/>
          <p:cNvSpPr txBox="1"/>
          <p:nvPr/>
        </p:nvSpPr>
        <p:spPr>
          <a:xfrm>
            <a:off x="5397137" y="4422866"/>
            <a:ext cx="641931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43,889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905413" y="5181600"/>
            <a:ext cx="2281320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2008	               2018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2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203483"/>
              </p:ext>
            </p:extLst>
          </p:nvPr>
        </p:nvGraphicFramePr>
        <p:xfrm>
          <a:off x="2514600" y="26926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723900"/>
            <a:ext cx="6096000" cy="914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ook Antiqua" panose="02040602050305030304" pitchFamily="18" charset="0"/>
              </a:rPr>
              <a:t>Indicators:</a:t>
            </a:r>
            <a:endParaRPr lang="en-US" sz="3100" dirty="0">
              <a:latin typeface="Book Antiqua" pitchFamily="18" charset="0"/>
            </a:endParaRPr>
          </a:p>
        </p:txBody>
      </p:sp>
      <p:pic>
        <p:nvPicPr>
          <p:cNvPr id="5" name="Content Placeholder 4" descr="BFRpatch  transparent backgroun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990600" cy="990600"/>
          </a:xfrm>
        </p:spPr>
      </p:pic>
      <p:sp>
        <p:nvSpPr>
          <p:cNvPr id="9" name="TextBox 8"/>
          <p:cNvSpPr txBox="1"/>
          <p:nvPr/>
        </p:nvSpPr>
        <p:spPr>
          <a:xfrm>
            <a:off x="910046" y="1828800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Book Antiqua" panose="02040602050305030304" pitchFamily="18" charset="0"/>
              </a:rPr>
              <a:t>More Responses</a:t>
            </a:r>
            <a:br>
              <a:rPr lang="en-US" sz="2400" dirty="0">
                <a:latin typeface="Book Antiqua" panose="02040602050305030304" pitchFamily="18" charset="0"/>
              </a:rPr>
            </a:br>
            <a:endParaRPr lang="en-US" sz="2200" dirty="0"/>
          </a:p>
          <a:p>
            <a:r>
              <a:rPr lang="en-US" sz="2200" dirty="0"/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5602069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48.83% increase in 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Expected to surpass 4,000 annual responses by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Call volume increases are far outpacing population growth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3986268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2,441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3677536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3,633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698828" y="5131051"/>
            <a:ext cx="2625771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2008                          2018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proj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.)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3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723900"/>
            <a:ext cx="6096000" cy="914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ook Antiqua" panose="02040602050305030304" pitchFamily="18" charset="0"/>
              </a:rPr>
              <a:t>Where we are today:</a:t>
            </a:r>
            <a:endParaRPr lang="en-US" sz="3100" dirty="0">
              <a:latin typeface="Book Antiqua" pitchFamily="18" charset="0"/>
            </a:endParaRPr>
          </a:p>
        </p:txBody>
      </p:sp>
      <p:pic>
        <p:nvPicPr>
          <p:cNvPr id="5" name="Content Placeholder 4" descr="BFRpatch  transparent 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990600" cy="990600"/>
          </a:xfrm>
        </p:spPr>
      </p:pic>
      <p:sp>
        <p:nvSpPr>
          <p:cNvPr id="9" name="TextBox 8"/>
          <p:cNvSpPr txBox="1"/>
          <p:nvPr/>
        </p:nvSpPr>
        <p:spPr>
          <a:xfrm>
            <a:off x="880654" y="1828800"/>
            <a:ext cx="7848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Book Antiqua" panose="02040602050305030304" pitchFamily="18" charset="0"/>
              </a:rPr>
              <a:t>Unique demographics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Book Antiqua" panose="02040602050305030304" pitchFamily="18" charset="0"/>
              </a:rPr>
              <a:t>Lower than average population density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Book Antiqua" panose="02040602050305030304" pitchFamily="18" charset="0"/>
              </a:rPr>
              <a:t>90+% residential zoning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Book Antiqua" panose="02040602050305030304" pitchFamily="18" charset="0"/>
              </a:rPr>
              <a:t>Brentwood maximizes the effectiveness of available resources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Book Antiqua" panose="02040602050305030304" pitchFamily="18" charset="0"/>
              </a:rPr>
              <a:t>Must plan for continued growth and increased call volumes</a:t>
            </a:r>
            <a:br>
              <a:rPr lang="en-US" sz="2600" dirty="0">
                <a:latin typeface="Book Antiqua" panose="02040602050305030304" pitchFamily="18" charset="0"/>
              </a:rPr>
            </a:br>
            <a:endParaRPr lang="en-US" sz="2600" dirty="0"/>
          </a:p>
          <a:p>
            <a:r>
              <a:rPr lang="en-US" sz="2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7513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6" y="228600"/>
            <a:ext cx="8534400" cy="62797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29400" y="685800"/>
            <a:ext cx="2064091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District 5:</a:t>
            </a:r>
          </a:p>
          <a:p>
            <a:r>
              <a:rPr lang="en-US" dirty="0"/>
              <a:t>Current City Limits</a:t>
            </a:r>
          </a:p>
          <a:p>
            <a:r>
              <a:rPr lang="en-US" dirty="0"/>
              <a:t>6.0 square miles</a:t>
            </a:r>
          </a:p>
        </p:txBody>
      </p:sp>
      <p:sp>
        <p:nvSpPr>
          <p:cNvPr id="9" name="Freeform 8"/>
          <p:cNvSpPr/>
          <p:nvPr/>
        </p:nvSpPr>
        <p:spPr>
          <a:xfrm>
            <a:off x="3392078" y="4419600"/>
            <a:ext cx="4380322" cy="1905000"/>
          </a:xfrm>
          <a:custGeom>
            <a:avLst/>
            <a:gdLst>
              <a:gd name="connsiteX0" fmla="*/ 0 w 4735773"/>
              <a:gd name="connsiteY0" fmla="*/ 1248770 h 2122227"/>
              <a:gd name="connsiteX1" fmla="*/ 423081 w 4735773"/>
              <a:gd name="connsiteY1" fmla="*/ 1337480 h 2122227"/>
              <a:gd name="connsiteX2" fmla="*/ 409433 w 4735773"/>
              <a:gd name="connsiteY2" fmla="*/ 1514901 h 2122227"/>
              <a:gd name="connsiteX3" fmla="*/ 791570 w 4735773"/>
              <a:gd name="connsiteY3" fmla="*/ 1562668 h 2122227"/>
              <a:gd name="connsiteX4" fmla="*/ 825690 w 4735773"/>
              <a:gd name="connsiteY4" fmla="*/ 1385247 h 2122227"/>
              <a:gd name="connsiteX5" fmla="*/ 1037230 w 4735773"/>
              <a:gd name="connsiteY5" fmla="*/ 1419367 h 2122227"/>
              <a:gd name="connsiteX6" fmla="*/ 1037230 w 4735773"/>
              <a:gd name="connsiteY6" fmla="*/ 1419367 h 2122227"/>
              <a:gd name="connsiteX7" fmla="*/ 1105469 w 4735773"/>
              <a:gd name="connsiteY7" fmla="*/ 1385247 h 2122227"/>
              <a:gd name="connsiteX8" fmla="*/ 1098645 w 4735773"/>
              <a:gd name="connsiteY8" fmla="*/ 1480782 h 2122227"/>
              <a:gd name="connsiteX9" fmla="*/ 1637732 w 4735773"/>
              <a:gd name="connsiteY9" fmla="*/ 1426191 h 2122227"/>
              <a:gd name="connsiteX10" fmla="*/ 1630908 w 4735773"/>
              <a:gd name="connsiteY10" fmla="*/ 1835624 h 2122227"/>
              <a:gd name="connsiteX11" fmla="*/ 1678675 w 4735773"/>
              <a:gd name="connsiteY11" fmla="*/ 1685498 h 2122227"/>
              <a:gd name="connsiteX12" fmla="*/ 1760561 w 4735773"/>
              <a:gd name="connsiteY12" fmla="*/ 1699146 h 2122227"/>
              <a:gd name="connsiteX13" fmla="*/ 1767385 w 4735773"/>
              <a:gd name="connsiteY13" fmla="*/ 1746913 h 2122227"/>
              <a:gd name="connsiteX14" fmla="*/ 1917511 w 4735773"/>
              <a:gd name="connsiteY14" fmla="*/ 1760561 h 2122227"/>
              <a:gd name="connsiteX15" fmla="*/ 1917511 w 4735773"/>
              <a:gd name="connsiteY15" fmla="*/ 1835624 h 2122227"/>
              <a:gd name="connsiteX16" fmla="*/ 2067636 w 4735773"/>
              <a:gd name="connsiteY16" fmla="*/ 1856095 h 2122227"/>
              <a:gd name="connsiteX17" fmla="*/ 2204114 w 4735773"/>
              <a:gd name="connsiteY17" fmla="*/ 1937982 h 2122227"/>
              <a:gd name="connsiteX18" fmla="*/ 2320120 w 4735773"/>
              <a:gd name="connsiteY18" fmla="*/ 2026692 h 2122227"/>
              <a:gd name="connsiteX19" fmla="*/ 2456597 w 4735773"/>
              <a:gd name="connsiteY19" fmla="*/ 2047164 h 2122227"/>
              <a:gd name="connsiteX20" fmla="*/ 2463421 w 4735773"/>
              <a:gd name="connsiteY20" fmla="*/ 2101755 h 2122227"/>
              <a:gd name="connsiteX21" fmla="*/ 2620370 w 4735773"/>
              <a:gd name="connsiteY21" fmla="*/ 2122227 h 2122227"/>
              <a:gd name="connsiteX22" fmla="*/ 2688609 w 4735773"/>
              <a:gd name="connsiteY22" fmla="*/ 1869743 h 2122227"/>
              <a:gd name="connsiteX23" fmla="*/ 2750024 w 4735773"/>
              <a:gd name="connsiteY23" fmla="*/ 1883391 h 2122227"/>
              <a:gd name="connsiteX24" fmla="*/ 2790967 w 4735773"/>
              <a:gd name="connsiteY24" fmla="*/ 1665027 h 2122227"/>
              <a:gd name="connsiteX25" fmla="*/ 3063923 w 4735773"/>
              <a:gd name="connsiteY25" fmla="*/ 1699146 h 2122227"/>
              <a:gd name="connsiteX26" fmla="*/ 3098042 w 4735773"/>
              <a:gd name="connsiteY26" fmla="*/ 1419367 h 2122227"/>
              <a:gd name="connsiteX27" fmla="*/ 3459708 w 4735773"/>
              <a:gd name="connsiteY27" fmla="*/ 1473958 h 2122227"/>
              <a:gd name="connsiteX28" fmla="*/ 3466532 w 4735773"/>
              <a:gd name="connsiteY28" fmla="*/ 1398895 h 2122227"/>
              <a:gd name="connsiteX29" fmla="*/ 3446060 w 4735773"/>
              <a:gd name="connsiteY29" fmla="*/ 1330656 h 2122227"/>
              <a:gd name="connsiteX30" fmla="*/ 3398293 w 4735773"/>
              <a:gd name="connsiteY30" fmla="*/ 1303361 h 2122227"/>
              <a:gd name="connsiteX31" fmla="*/ 3418764 w 4735773"/>
              <a:gd name="connsiteY31" fmla="*/ 1105468 h 2122227"/>
              <a:gd name="connsiteX32" fmla="*/ 3295935 w 4735773"/>
              <a:gd name="connsiteY32" fmla="*/ 1091821 h 2122227"/>
              <a:gd name="connsiteX33" fmla="*/ 3330054 w 4735773"/>
              <a:gd name="connsiteY33" fmla="*/ 989462 h 2122227"/>
              <a:gd name="connsiteX34" fmla="*/ 3473355 w 4735773"/>
              <a:gd name="connsiteY34" fmla="*/ 941695 h 2122227"/>
              <a:gd name="connsiteX35" fmla="*/ 3630305 w 4735773"/>
              <a:gd name="connsiteY35" fmla="*/ 975815 h 2122227"/>
              <a:gd name="connsiteX36" fmla="*/ 3548418 w 4735773"/>
              <a:gd name="connsiteY36" fmla="*/ 1385247 h 2122227"/>
              <a:gd name="connsiteX37" fmla="*/ 3759958 w 4735773"/>
              <a:gd name="connsiteY37" fmla="*/ 1419367 h 2122227"/>
              <a:gd name="connsiteX38" fmla="*/ 3800902 w 4735773"/>
              <a:gd name="connsiteY38" fmla="*/ 1084997 h 2122227"/>
              <a:gd name="connsiteX39" fmla="*/ 3746311 w 4735773"/>
              <a:gd name="connsiteY39" fmla="*/ 1064525 h 2122227"/>
              <a:gd name="connsiteX40" fmla="*/ 3766782 w 4735773"/>
              <a:gd name="connsiteY40" fmla="*/ 962167 h 2122227"/>
              <a:gd name="connsiteX41" fmla="*/ 3705367 w 4735773"/>
              <a:gd name="connsiteY41" fmla="*/ 805218 h 2122227"/>
              <a:gd name="connsiteX42" fmla="*/ 3759958 w 4735773"/>
              <a:gd name="connsiteY42" fmla="*/ 573206 h 2122227"/>
              <a:gd name="connsiteX43" fmla="*/ 3882788 w 4735773"/>
              <a:gd name="connsiteY43" fmla="*/ 593677 h 2122227"/>
              <a:gd name="connsiteX44" fmla="*/ 3923732 w 4735773"/>
              <a:gd name="connsiteY44" fmla="*/ 348018 h 2122227"/>
              <a:gd name="connsiteX45" fmla="*/ 4039738 w 4735773"/>
              <a:gd name="connsiteY45" fmla="*/ 348018 h 2122227"/>
              <a:gd name="connsiteX46" fmla="*/ 4067033 w 4735773"/>
              <a:gd name="connsiteY46" fmla="*/ 95534 h 2122227"/>
              <a:gd name="connsiteX47" fmla="*/ 4271750 w 4735773"/>
              <a:gd name="connsiteY47" fmla="*/ 95534 h 2122227"/>
              <a:gd name="connsiteX48" fmla="*/ 4367284 w 4735773"/>
              <a:gd name="connsiteY48" fmla="*/ 218364 h 2122227"/>
              <a:gd name="connsiteX49" fmla="*/ 4592472 w 4735773"/>
              <a:gd name="connsiteY49" fmla="*/ 286603 h 2122227"/>
              <a:gd name="connsiteX50" fmla="*/ 4715302 w 4735773"/>
              <a:gd name="connsiteY50" fmla="*/ 313898 h 2122227"/>
              <a:gd name="connsiteX51" fmla="*/ 4735773 w 4735773"/>
              <a:gd name="connsiteY51" fmla="*/ 245659 h 2122227"/>
              <a:gd name="connsiteX52" fmla="*/ 4544705 w 4735773"/>
              <a:gd name="connsiteY52" fmla="*/ 204716 h 2122227"/>
              <a:gd name="connsiteX53" fmla="*/ 4401403 w 4735773"/>
              <a:gd name="connsiteY53" fmla="*/ 156949 h 2122227"/>
              <a:gd name="connsiteX54" fmla="*/ 4285397 w 4735773"/>
              <a:gd name="connsiteY54" fmla="*/ 47767 h 2122227"/>
              <a:gd name="connsiteX55" fmla="*/ 4060209 w 4735773"/>
              <a:gd name="connsiteY55" fmla="*/ 34119 h 2122227"/>
              <a:gd name="connsiteX56" fmla="*/ 3875964 w 4735773"/>
              <a:gd name="connsiteY56" fmla="*/ 0 h 2122227"/>
              <a:gd name="connsiteX57" fmla="*/ 3664424 w 4735773"/>
              <a:gd name="connsiteY57" fmla="*/ 252483 h 2122227"/>
              <a:gd name="connsiteX58" fmla="*/ 3541594 w 4735773"/>
              <a:gd name="connsiteY58" fmla="*/ 197892 h 2122227"/>
              <a:gd name="connsiteX59" fmla="*/ 3452884 w 4735773"/>
              <a:gd name="connsiteY59" fmla="*/ 68238 h 2122227"/>
              <a:gd name="connsiteX60" fmla="*/ 3179929 w 4735773"/>
              <a:gd name="connsiteY60" fmla="*/ 40943 h 2122227"/>
              <a:gd name="connsiteX61" fmla="*/ 2238233 w 4735773"/>
              <a:gd name="connsiteY61" fmla="*/ 197892 h 2122227"/>
              <a:gd name="connsiteX62" fmla="*/ 2245057 w 4735773"/>
              <a:gd name="connsiteY62" fmla="*/ 409432 h 2122227"/>
              <a:gd name="connsiteX63" fmla="*/ 2176818 w 4735773"/>
              <a:gd name="connsiteY63" fmla="*/ 450376 h 2122227"/>
              <a:gd name="connsiteX64" fmla="*/ 1487606 w 4735773"/>
              <a:gd name="connsiteY64" fmla="*/ 450376 h 2122227"/>
              <a:gd name="connsiteX65" fmla="*/ 1098645 w 4735773"/>
              <a:gd name="connsiteY65" fmla="*/ 661916 h 2122227"/>
              <a:gd name="connsiteX66" fmla="*/ 1064526 w 4735773"/>
              <a:gd name="connsiteY66" fmla="*/ 914400 h 2122227"/>
              <a:gd name="connsiteX67" fmla="*/ 484496 w 4735773"/>
              <a:gd name="connsiteY67" fmla="*/ 846161 h 2122227"/>
              <a:gd name="connsiteX68" fmla="*/ 450376 w 4735773"/>
              <a:gd name="connsiteY68" fmla="*/ 1214650 h 2122227"/>
              <a:gd name="connsiteX69" fmla="*/ 34120 w 4735773"/>
              <a:gd name="connsiteY69" fmla="*/ 1166883 h 2122227"/>
              <a:gd name="connsiteX70" fmla="*/ 0 w 4735773"/>
              <a:gd name="connsiteY70" fmla="*/ 1248770 h 2122227"/>
              <a:gd name="connsiteX0" fmla="*/ 0 w 4735773"/>
              <a:gd name="connsiteY0" fmla="*/ 1214651 h 2088108"/>
              <a:gd name="connsiteX1" fmla="*/ 423081 w 4735773"/>
              <a:gd name="connsiteY1" fmla="*/ 1303361 h 2088108"/>
              <a:gd name="connsiteX2" fmla="*/ 409433 w 4735773"/>
              <a:gd name="connsiteY2" fmla="*/ 1480782 h 2088108"/>
              <a:gd name="connsiteX3" fmla="*/ 791570 w 4735773"/>
              <a:gd name="connsiteY3" fmla="*/ 1528549 h 2088108"/>
              <a:gd name="connsiteX4" fmla="*/ 825690 w 4735773"/>
              <a:gd name="connsiteY4" fmla="*/ 1351128 h 2088108"/>
              <a:gd name="connsiteX5" fmla="*/ 1037230 w 4735773"/>
              <a:gd name="connsiteY5" fmla="*/ 1385248 h 2088108"/>
              <a:gd name="connsiteX6" fmla="*/ 1037230 w 4735773"/>
              <a:gd name="connsiteY6" fmla="*/ 1385248 h 2088108"/>
              <a:gd name="connsiteX7" fmla="*/ 1105469 w 4735773"/>
              <a:gd name="connsiteY7" fmla="*/ 1351128 h 2088108"/>
              <a:gd name="connsiteX8" fmla="*/ 1098645 w 4735773"/>
              <a:gd name="connsiteY8" fmla="*/ 1446663 h 2088108"/>
              <a:gd name="connsiteX9" fmla="*/ 1637732 w 4735773"/>
              <a:gd name="connsiteY9" fmla="*/ 1392072 h 2088108"/>
              <a:gd name="connsiteX10" fmla="*/ 1630908 w 4735773"/>
              <a:gd name="connsiteY10" fmla="*/ 1801505 h 2088108"/>
              <a:gd name="connsiteX11" fmla="*/ 1678675 w 4735773"/>
              <a:gd name="connsiteY11" fmla="*/ 1651379 h 2088108"/>
              <a:gd name="connsiteX12" fmla="*/ 1760561 w 4735773"/>
              <a:gd name="connsiteY12" fmla="*/ 1665027 h 2088108"/>
              <a:gd name="connsiteX13" fmla="*/ 1767385 w 4735773"/>
              <a:gd name="connsiteY13" fmla="*/ 1712794 h 2088108"/>
              <a:gd name="connsiteX14" fmla="*/ 1917511 w 4735773"/>
              <a:gd name="connsiteY14" fmla="*/ 1726442 h 2088108"/>
              <a:gd name="connsiteX15" fmla="*/ 1917511 w 4735773"/>
              <a:gd name="connsiteY15" fmla="*/ 1801505 h 2088108"/>
              <a:gd name="connsiteX16" fmla="*/ 2067636 w 4735773"/>
              <a:gd name="connsiteY16" fmla="*/ 1821976 h 2088108"/>
              <a:gd name="connsiteX17" fmla="*/ 2204114 w 4735773"/>
              <a:gd name="connsiteY17" fmla="*/ 1903863 h 2088108"/>
              <a:gd name="connsiteX18" fmla="*/ 2320120 w 4735773"/>
              <a:gd name="connsiteY18" fmla="*/ 1992573 h 2088108"/>
              <a:gd name="connsiteX19" fmla="*/ 2456597 w 4735773"/>
              <a:gd name="connsiteY19" fmla="*/ 2013045 h 2088108"/>
              <a:gd name="connsiteX20" fmla="*/ 2463421 w 4735773"/>
              <a:gd name="connsiteY20" fmla="*/ 2067636 h 2088108"/>
              <a:gd name="connsiteX21" fmla="*/ 2620370 w 4735773"/>
              <a:gd name="connsiteY21" fmla="*/ 2088108 h 2088108"/>
              <a:gd name="connsiteX22" fmla="*/ 2688609 w 4735773"/>
              <a:gd name="connsiteY22" fmla="*/ 1835624 h 2088108"/>
              <a:gd name="connsiteX23" fmla="*/ 2750024 w 4735773"/>
              <a:gd name="connsiteY23" fmla="*/ 1849272 h 2088108"/>
              <a:gd name="connsiteX24" fmla="*/ 2790967 w 4735773"/>
              <a:gd name="connsiteY24" fmla="*/ 1630908 h 2088108"/>
              <a:gd name="connsiteX25" fmla="*/ 3063923 w 4735773"/>
              <a:gd name="connsiteY25" fmla="*/ 1665027 h 2088108"/>
              <a:gd name="connsiteX26" fmla="*/ 3098042 w 4735773"/>
              <a:gd name="connsiteY26" fmla="*/ 1385248 h 2088108"/>
              <a:gd name="connsiteX27" fmla="*/ 3459708 w 4735773"/>
              <a:gd name="connsiteY27" fmla="*/ 1439839 h 2088108"/>
              <a:gd name="connsiteX28" fmla="*/ 3466532 w 4735773"/>
              <a:gd name="connsiteY28" fmla="*/ 1364776 h 2088108"/>
              <a:gd name="connsiteX29" fmla="*/ 3446060 w 4735773"/>
              <a:gd name="connsiteY29" fmla="*/ 1296537 h 2088108"/>
              <a:gd name="connsiteX30" fmla="*/ 3398293 w 4735773"/>
              <a:gd name="connsiteY30" fmla="*/ 1269242 h 2088108"/>
              <a:gd name="connsiteX31" fmla="*/ 3418764 w 4735773"/>
              <a:gd name="connsiteY31" fmla="*/ 1071349 h 2088108"/>
              <a:gd name="connsiteX32" fmla="*/ 3295935 w 4735773"/>
              <a:gd name="connsiteY32" fmla="*/ 1057702 h 2088108"/>
              <a:gd name="connsiteX33" fmla="*/ 3330054 w 4735773"/>
              <a:gd name="connsiteY33" fmla="*/ 955343 h 2088108"/>
              <a:gd name="connsiteX34" fmla="*/ 3473355 w 4735773"/>
              <a:gd name="connsiteY34" fmla="*/ 907576 h 2088108"/>
              <a:gd name="connsiteX35" fmla="*/ 3630305 w 4735773"/>
              <a:gd name="connsiteY35" fmla="*/ 941696 h 2088108"/>
              <a:gd name="connsiteX36" fmla="*/ 3548418 w 4735773"/>
              <a:gd name="connsiteY36" fmla="*/ 1351128 h 2088108"/>
              <a:gd name="connsiteX37" fmla="*/ 3759958 w 4735773"/>
              <a:gd name="connsiteY37" fmla="*/ 1385248 h 2088108"/>
              <a:gd name="connsiteX38" fmla="*/ 3800902 w 4735773"/>
              <a:gd name="connsiteY38" fmla="*/ 1050878 h 2088108"/>
              <a:gd name="connsiteX39" fmla="*/ 3746311 w 4735773"/>
              <a:gd name="connsiteY39" fmla="*/ 1030406 h 2088108"/>
              <a:gd name="connsiteX40" fmla="*/ 3766782 w 4735773"/>
              <a:gd name="connsiteY40" fmla="*/ 928048 h 2088108"/>
              <a:gd name="connsiteX41" fmla="*/ 3705367 w 4735773"/>
              <a:gd name="connsiteY41" fmla="*/ 771099 h 2088108"/>
              <a:gd name="connsiteX42" fmla="*/ 3759958 w 4735773"/>
              <a:gd name="connsiteY42" fmla="*/ 539087 h 2088108"/>
              <a:gd name="connsiteX43" fmla="*/ 3882788 w 4735773"/>
              <a:gd name="connsiteY43" fmla="*/ 559558 h 2088108"/>
              <a:gd name="connsiteX44" fmla="*/ 3923732 w 4735773"/>
              <a:gd name="connsiteY44" fmla="*/ 313899 h 2088108"/>
              <a:gd name="connsiteX45" fmla="*/ 4039738 w 4735773"/>
              <a:gd name="connsiteY45" fmla="*/ 313899 h 2088108"/>
              <a:gd name="connsiteX46" fmla="*/ 4067033 w 4735773"/>
              <a:gd name="connsiteY46" fmla="*/ 61415 h 2088108"/>
              <a:gd name="connsiteX47" fmla="*/ 4271750 w 4735773"/>
              <a:gd name="connsiteY47" fmla="*/ 61415 h 2088108"/>
              <a:gd name="connsiteX48" fmla="*/ 4367284 w 4735773"/>
              <a:gd name="connsiteY48" fmla="*/ 184245 h 2088108"/>
              <a:gd name="connsiteX49" fmla="*/ 4592472 w 4735773"/>
              <a:gd name="connsiteY49" fmla="*/ 252484 h 2088108"/>
              <a:gd name="connsiteX50" fmla="*/ 4715302 w 4735773"/>
              <a:gd name="connsiteY50" fmla="*/ 279779 h 2088108"/>
              <a:gd name="connsiteX51" fmla="*/ 4735773 w 4735773"/>
              <a:gd name="connsiteY51" fmla="*/ 211540 h 2088108"/>
              <a:gd name="connsiteX52" fmla="*/ 4544705 w 4735773"/>
              <a:gd name="connsiteY52" fmla="*/ 170597 h 2088108"/>
              <a:gd name="connsiteX53" fmla="*/ 4401403 w 4735773"/>
              <a:gd name="connsiteY53" fmla="*/ 122830 h 2088108"/>
              <a:gd name="connsiteX54" fmla="*/ 4285397 w 4735773"/>
              <a:gd name="connsiteY54" fmla="*/ 13648 h 2088108"/>
              <a:gd name="connsiteX55" fmla="*/ 4060209 w 4735773"/>
              <a:gd name="connsiteY55" fmla="*/ 0 h 2088108"/>
              <a:gd name="connsiteX56" fmla="*/ 3961689 w 4735773"/>
              <a:gd name="connsiteY56" fmla="*/ 23031 h 2088108"/>
              <a:gd name="connsiteX57" fmla="*/ 3664424 w 4735773"/>
              <a:gd name="connsiteY57" fmla="*/ 218364 h 2088108"/>
              <a:gd name="connsiteX58" fmla="*/ 3541594 w 4735773"/>
              <a:gd name="connsiteY58" fmla="*/ 163773 h 2088108"/>
              <a:gd name="connsiteX59" fmla="*/ 3452884 w 4735773"/>
              <a:gd name="connsiteY59" fmla="*/ 34119 h 2088108"/>
              <a:gd name="connsiteX60" fmla="*/ 3179929 w 4735773"/>
              <a:gd name="connsiteY60" fmla="*/ 6824 h 2088108"/>
              <a:gd name="connsiteX61" fmla="*/ 2238233 w 4735773"/>
              <a:gd name="connsiteY61" fmla="*/ 163773 h 2088108"/>
              <a:gd name="connsiteX62" fmla="*/ 2245057 w 4735773"/>
              <a:gd name="connsiteY62" fmla="*/ 375313 h 2088108"/>
              <a:gd name="connsiteX63" fmla="*/ 2176818 w 4735773"/>
              <a:gd name="connsiteY63" fmla="*/ 416257 h 2088108"/>
              <a:gd name="connsiteX64" fmla="*/ 1487606 w 4735773"/>
              <a:gd name="connsiteY64" fmla="*/ 416257 h 2088108"/>
              <a:gd name="connsiteX65" fmla="*/ 1098645 w 4735773"/>
              <a:gd name="connsiteY65" fmla="*/ 627797 h 2088108"/>
              <a:gd name="connsiteX66" fmla="*/ 1064526 w 4735773"/>
              <a:gd name="connsiteY66" fmla="*/ 880281 h 2088108"/>
              <a:gd name="connsiteX67" fmla="*/ 484496 w 4735773"/>
              <a:gd name="connsiteY67" fmla="*/ 812042 h 2088108"/>
              <a:gd name="connsiteX68" fmla="*/ 450376 w 4735773"/>
              <a:gd name="connsiteY68" fmla="*/ 1180531 h 2088108"/>
              <a:gd name="connsiteX69" fmla="*/ 34120 w 4735773"/>
              <a:gd name="connsiteY69" fmla="*/ 1132764 h 2088108"/>
              <a:gd name="connsiteX70" fmla="*/ 0 w 4735773"/>
              <a:gd name="connsiteY70" fmla="*/ 1214651 h 2088108"/>
              <a:gd name="connsiteX0" fmla="*/ 0 w 4735773"/>
              <a:gd name="connsiteY0" fmla="*/ 1214651 h 2088108"/>
              <a:gd name="connsiteX1" fmla="*/ 423081 w 4735773"/>
              <a:gd name="connsiteY1" fmla="*/ 1303361 h 2088108"/>
              <a:gd name="connsiteX2" fmla="*/ 409433 w 4735773"/>
              <a:gd name="connsiteY2" fmla="*/ 1480782 h 2088108"/>
              <a:gd name="connsiteX3" fmla="*/ 791570 w 4735773"/>
              <a:gd name="connsiteY3" fmla="*/ 1528549 h 2088108"/>
              <a:gd name="connsiteX4" fmla="*/ 825690 w 4735773"/>
              <a:gd name="connsiteY4" fmla="*/ 1351128 h 2088108"/>
              <a:gd name="connsiteX5" fmla="*/ 1037230 w 4735773"/>
              <a:gd name="connsiteY5" fmla="*/ 1385248 h 2088108"/>
              <a:gd name="connsiteX6" fmla="*/ 1037230 w 4735773"/>
              <a:gd name="connsiteY6" fmla="*/ 1385248 h 2088108"/>
              <a:gd name="connsiteX7" fmla="*/ 1105469 w 4735773"/>
              <a:gd name="connsiteY7" fmla="*/ 1351128 h 2088108"/>
              <a:gd name="connsiteX8" fmla="*/ 1098645 w 4735773"/>
              <a:gd name="connsiteY8" fmla="*/ 1446663 h 2088108"/>
              <a:gd name="connsiteX9" fmla="*/ 1637732 w 4735773"/>
              <a:gd name="connsiteY9" fmla="*/ 1392072 h 2088108"/>
              <a:gd name="connsiteX10" fmla="*/ 1630908 w 4735773"/>
              <a:gd name="connsiteY10" fmla="*/ 1801505 h 2088108"/>
              <a:gd name="connsiteX11" fmla="*/ 1678675 w 4735773"/>
              <a:gd name="connsiteY11" fmla="*/ 1651379 h 2088108"/>
              <a:gd name="connsiteX12" fmla="*/ 1760561 w 4735773"/>
              <a:gd name="connsiteY12" fmla="*/ 1665027 h 2088108"/>
              <a:gd name="connsiteX13" fmla="*/ 1767385 w 4735773"/>
              <a:gd name="connsiteY13" fmla="*/ 1712794 h 2088108"/>
              <a:gd name="connsiteX14" fmla="*/ 1917511 w 4735773"/>
              <a:gd name="connsiteY14" fmla="*/ 1726442 h 2088108"/>
              <a:gd name="connsiteX15" fmla="*/ 1917511 w 4735773"/>
              <a:gd name="connsiteY15" fmla="*/ 1801505 h 2088108"/>
              <a:gd name="connsiteX16" fmla="*/ 2067636 w 4735773"/>
              <a:gd name="connsiteY16" fmla="*/ 1821976 h 2088108"/>
              <a:gd name="connsiteX17" fmla="*/ 2204114 w 4735773"/>
              <a:gd name="connsiteY17" fmla="*/ 1903863 h 2088108"/>
              <a:gd name="connsiteX18" fmla="*/ 2320120 w 4735773"/>
              <a:gd name="connsiteY18" fmla="*/ 1992573 h 2088108"/>
              <a:gd name="connsiteX19" fmla="*/ 2456597 w 4735773"/>
              <a:gd name="connsiteY19" fmla="*/ 2013045 h 2088108"/>
              <a:gd name="connsiteX20" fmla="*/ 2463421 w 4735773"/>
              <a:gd name="connsiteY20" fmla="*/ 2067636 h 2088108"/>
              <a:gd name="connsiteX21" fmla="*/ 2620370 w 4735773"/>
              <a:gd name="connsiteY21" fmla="*/ 2088108 h 2088108"/>
              <a:gd name="connsiteX22" fmla="*/ 2688609 w 4735773"/>
              <a:gd name="connsiteY22" fmla="*/ 1835624 h 2088108"/>
              <a:gd name="connsiteX23" fmla="*/ 2750024 w 4735773"/>
              <a:gd name="connsiteY23" fmla="*/ 1849272 h 2088108"/>
              <a:gd name="connsiteX24" fmla="*/ 2790967 w 4735773"/>
              <a:gd name="connsiteY24" fmla="*/ 1630908 h 2088108"/>
              <a:gd name="connsiteX25" fmla="*/ 3063923 w 4735773"/>
              <a:gd name="connsiteY25" fmla="*/ 1665027 h 2088108"/>
              <a:gd name="connsiteX26" fmla="*/ 3098042 w 4735773"/>
              <a:gd name="connsiteY26" fmla="*/ 1385248 h 2088108"/>
              <a:gd name="connsiteX27" fmla="*/ 3459708 w 4735773"/>
              <a:gd name="connsiteY27" fmla="*/ 1439839 h 2088108"/>
              <a:gd name="connsiteX28" fmla="*/ 3466532 w 4735773"/>
              <a:gd name="connsiteY28" fmla="*/ 1364776 h 2088108"/>
              <a:gd name="connsiteX29" fmla="*/ 3446060 w 4735773"/>
              <a:gd name="connsiteY29" fmla="*/ 1296537 h 2088108"/>
              <a:gd name="connsiteX30" fmla="*/ 3398293 w 4735773"/>
              <a:gd name="connsiteY30" fmla="*/ 1269242 h 2088108"/>
              <a:gd name="connsiteX31" fmla="*/ 3418764 w 4735773"/>
              <a:gd name="connsiteY31" fmla="*/ 1071349 h 2088108"/>
              <a:gd name="connsiteX32" fmla="*/ 3447064 w 4735773"/>
              <a:gd name="connsiteY32" fmla="*/ 987474 h 2088108"/>
              <a:gd name="connsiteX33" fmla="*/ 3330054 w 4735773"/>
              <a:gd name="connsiteY33" fmla="*/ 955343 h 2088108"/>
              <a:gd name="connsiteX34" fmla="*/ 3473355 w 4735773"/>
              <a:gd name="connsiteY34" fmla="*/ 907576 h 2088108"/>
              <a:gd name="connsiteX35" fmla="*/ 3630305 w 4735773"/>
              <a:gd name="connsiteY35" fmla="*/ 941696 h 2088108"/>
              <a:gd name="connsiteX36" fmla="*/ 3548418 w 4735773"/>
              <a:gd name="connsiteY36" fmla="*/ 1351128 h 2088108"/>
              <a:gd name="connsiteX37" fmla="*/ 3759958 w 4735773"/>
              <a:gd name="connsiteY37" fmla="*/ 1385248 h 2088108"/>
              <a:gd name="connsiteX38" fmla="*/ 3800902 w 4735773"/>
              <a:gd name="connsiteY38" fmla="*/ 1050878 h 2088108"/>
              <a:gd name="connsiteX39" fmla="*/ 3746311 w 4735773"/>
              <a:gd name="connsiteY39" fmla="*/ 1030406 h 2088108"/>
              <a:gd name="connsiteX40" fmla="*/ 3766782 w 4735773"/>
              <a:gd name="connsiteY40" fmla="*/ 928048 h 2088108"/>
              <a:gd name="connsiteX41" fmla="*/ 3705367 w 4735773"/>
              <a:gd name="connsiteY41" fmla="*/ 771099 h 2088108"/>
              <a:gd name="connsiteX42" fmla="*/ 3759958 w 4735773"/>
              <a:gd name="connsiteY42" fmla="*/ 539087 h 2088108"/>
              <a:gd name="connsiteX43" fmla="*/ 3882788 w 4735773"/>
              <a:gd name="connsiteY43" fmla="*/ 559558 h 2088108"/>
              <a:gd name="connsiteX44" fmla="*/ 3923732 w 4735773"/>
              <a:gd name="connsiteY44" fmla="*/ 313899 h 2088108"/>
              <a:gd name="connsiteX45" fmla="*/ 4039738 w 4735773"/>
              <a:gd name="connsiteY45" fmla="*/ 313899 h 2088108"/>
              <a:gd name="connsiteX46" fmla="*/ 4067033 w 4735773"/>
              <a:gd name="connsiteY46" fmla="*/ 61415 h 2088108"/>
              <a:gd name="connsiteX47" fmla="*/ 4271750 w 4735773"/>
              <a:gd name="connsiteY47" fmla="*/ 61415 h 2088108"/>
              <a:gd name="connsiteX48" fmla="*/ 4367284 w 4735773"/>
              <a:gd name="connsiteY48" fmla="*/ 184245 h 2088108"/>
              <a:gd name="connsiteX49" fmla="*/ 4592472 w 4735773"/>
              <a:gd name="connsiteY49" fmla="*/ 252484 h 2088108"/>
              <a:gd name="connsiteX50" fmla="*/ 4715302 w 4735773"/>
              <a:gd name="connsiteY50" fmla="*/ 279779 h 2088108"/>
              <a:gd name="connsiteX51" fmla="*/ 4735773 w 4735773"/>
              <a:gd name="connsiteY51" fmla="*/ 211540 h 2088108"/>
              <a:gd name="connsiteX52" fmla="*/ 4544705 w 4735773"/>
              <a:gd name="connsiteY52" fmla="*/ 170597 h 2088108"/>
              <a:gd name="connsiteX53" fmla="*/ 4401403 w 4735773"/>
              <a:gd name="connsiteY53" fmla="*/ 122830 h 2088108"/>
              <a:gd name="connsiteX54" fmla="*/ 4285397 w 4735773"/>
              <a:gd name="connsiteY54" fmla="*/ 13648 h 2088108"/>
              <a:gd name="connsiteX55" fmla="*/ 4060209 w 4735773"/>
              <a:gd name="connsiteY55" fmla="*/ 0 h 2088108"/>
              <a:gd name="connsiteX56" fmla="*/ 3961689 w 4735773"/>
              <a:gd name="connsiteY56" fmla="*/ 23031 h 2088108"/>
              <a:gd name="connsiteX57" fmla="*/ 3664424 w 4735773"/>
              <a:gd name="connsiteY57" fmla="*/ 218364 h 2088108"/>
              <a:gd name="connsiteX58" fmla="*/ 3541594 w 4735773"/>
              <a:gd name="connsiteY58" fmla="*/ 163773 h 2088108"/>
              <a:gd name="connsiteX59" fmla="*/ 3452884 w 4735773"/>
              <a:gd name="connsiteY59" fmla="*/ 34119 h 2088108"/>
              <a:gd name="connsiteX60" fmla="*/ 3179929 w 4735773"/>
              <a:gd name="connsiteY60" fmla="*/ 6824 h 2088108"/>
              <a:gd name="connsiteX61" fmla="*/ 2238233 w 4735773"/>
              <a:gd name="connsiteY61" fmla="*/ 163773 h 2088108"/>
              <a:gd name="connsiteX62" fmla="*/ 2245057 w 4735773"/>
              <a:gd name="connsiteY62" fmla="*/ 375313 h 2088108"/>
              <a:gd name="connsiteX63" fmla="*/ 2176818 w 4735773"/>
              <a:gd name="connsiteY63" fmla="*/ 416257 h 2088108"/>
              <a:gd name="connsiteX64" fmla="*/ 1487606 w 4735773"/>
              <a:gd name="connsiteY64" fmla="*/ 416257 h 2088108"/>
              <a:gd name="connsiteX65" fmla="*/ 1098645 w 4735773"/>
              <a:gd name="connsiteY65" fmla="*/ 627797 h 2088108"/>
              <a:gd name="connsiteX66" fmla="*/ 1064526 w 4735773"/>
              <a:gd name="connsiteY66" fmla="*/ 880281 h 2088108"/>
              <a:gd name="connsiteX67" fmla="*/ 484496 w 4735773"/>
              <a:gd name="connsiteY67" fmla="*/ 812042 h 2088108"/>
              <a:gd name="connsiteX68" fmla="*/ 450376 w 4735773"/>
              <a:gd name="connsiteY68" fmla="*/ 1180531 h 2088108"/>
              <a:gd name="connsiteX69" fmla="*/ 34120 w 4735773"/>
              <a:gd name="connsiteY69" fmla="*/ 1132764 h 2088108"/>
              <a:gd name="connsiteX70" fmla="*/ 0 w 4735773"/>
              <a:gd name="connsiteY70" fmla="*/ 1214651 h 2088108"/>
              <a:gd name="connsiteX0" fmla="*/ 0 w 4735773"/>
              <a:gd name="connsiteY0" fmla="*/ 1214651 h 2088108"/>
              <a:gd name="connsiteX1" fmla="*/ 423081 w 4735773"/>
              <a:gd name="connsiteY1" fmla="*/ 1303361 h 2088108"/>
              <a:gd name="connsiteX2" fmla="*/ 409433 w 4735773"/>
              <a:gd name="connsiteY2" fmla="*/ 1480782 h 2088108"/>
              <a:gd name="connsiteX3" fmla="*/ 791570 w 4735773"/>
              <a:gd name="connsiteY3" fmla="*/ 1528549 h 2088108"/>
              <a:gd name="connsiteX4" fmla="*/ 825690 w 4735773"/>
              <a:gd name="connsiteY4" fmla="*/ 1351128 h 2088108"/>
              <a:gd name="connsiteX5" fmla="*/ 1037230 w 4735773"/>
              <a:gd name="connsiteY5" fmla="*/ 1385248 h 2088108"/>
              <a:gd name="connsiteX6" fmla="*/ 1037230 w 4735773"/>
              <a:gd name="connsiteY6" fmla="*/ 1385248 h 2088108"/>
              <a:gd name="connsiteX7" fmla="*/ 1105469 w 4735773"/>
              <a:gd name="connsiteY7" fmla="*/ 1351128 h 2088108"/>
              <a:gd name="connsiteX8" fmla="*/ 1098645 w 4735773"/>
              <a:gd name="connsiteY8" fmla="*/ 1446663 h 2088108"/>
              <a:gd name="connsiteX9" fmla="*/ 1637732 w 4735773"/>
              <a:gd name="connsiteY9" fmla="*/ 1392072 h 2088108"/>
              <a:gd name="connsiteX10" fmla="*/ 1630908 w 4735773"/>
              <a:gd name="connsiteY10" fmla="*/ 1801505 h 2088108"/>
              <a:gd name="connsiteX11" fmla="*/ 1678675 w 4735773"/>
              <a:gd name="connsiteY11" fmla="*/ 1651379 h 2088108"/>
              <a:gd name="connsiteX12" fmla="*/ 1760561 w 4735773"/>
              <a:gd name="connsiteY12" fmla="*/ 1665027 h 2088108"/>
              <a:gd name="connsiteX13" fmla="*/ 1767385 w 4735773"/>
              <a:gd name="connsiteY13" fmla="*/ 1712794 h 2088108"/>
              <a:gd name="connsiteX14" fmla="*/ 1917511 w 4735773"/>
              <a:gd name="connsiteY14" fmla="*/ 1726442 h 2088108"/>
              <a:gd name="connsiteX15" fmla="*/ 1917511 w 4735773"/>
              <a:gd name="connsiteY15" fmla="*/ 1801505 h 2088108"/>
              <a:gd name="connsiteX16" fmla="*/ 2067636 w 4735773"/>
              <a:gd name="connsiteY16" fmla="*/ 1821976 h 2088108"/>
              <a:gd name="connsiteX17" fmla="*/ 2204114 w 4735773"/>
              <a:gd name="connsiteY17" fmla="*/ 1903863 h 2088108"/>
              <a:gd name="connsiteX18" fmla="*/ 2320120 w 4735773"/>
              <a:gd name="connsiteY18" fmla="*/ 1992573 h 2088108"/>
              <a:gd name="connsiteX19" fmla="*/ 2456597 w 4735773"/>
              <a:gd name="connsiteY19" fmla="*/ 2013045 h 2088108"/>
              <a:gd name="connsiteX20" fmla="*/ 2463421 w 4735773"/>
              <a:gd name="connsiteY20" fmla="*/ 2067636 h 2088108"/>
              <a:gd name="connsiteX21" fmla="*/ 2620370 w 4735773"/>
              <a:gd name="connsiteY21" fmla="*/ 2088108 h 2088108"/>
              <a:gd name="connsiteX22" fmla="*/ 2688609 w 4735773"/>
              <a:gd name="connsiteY22" fmla="*/ 1835624 h 2088108"/>
              <a:gd name="connsiteX23" fmla="*/ 2750024 w 4735773"/>
              <a:gd name="connsiteY23" fmla="*/ 1849272 h 2088108"/>
              <a:gd name="connsiteX24" fmla="*/ 2790967 w 4735773"/>
              <a:gd name="connsiteY24" fmla="*/ 1630908 h 2088108"/>
              <a:gd name="connsiteX25" fmla="*/ 3063923 w 4735773"/>
              <a:gd name="connsiteY25" fmla="*/ 1665027 h 2088108"/>
              <a:gd name="connsiteX26" fmla="*/ 3098042 w 4735773"/>
              <a:gd name="connsiteY26" fmla="*/ 1385248 h 2088108"/>
              <a:gd name="connsiteX27" fmla="*/ 3459708 w 4735773"/>
              <a:gd name="connsiteY27" fmla="*/ 1439839 h 2088108"/>
              <a:gd name="connsiteX28" fmla="*/ 3466532 w 4735773"/>
              <a:gd name="connsiteY28" fmla="*/ 1364776 h 2088108"/>
              <a:gd name="connsiteX29" fmla="*/ 3446060 w 4735773"/>
              <a:gd name="connsiteY29" fmla="*/ 1296537 h 2088108"/>
              <a:gd name="connsiteX30" fmla="*/ 3398293 w 4735773"/>
              <a:gd name="connsiteY30" fmla="*/ 1269242 h 2088108"/>
              <a:gd name="connsiteX31" fmla="*/ 3418764 w 4735773"/>
              <a:gd name="connsiteY31" fmla="*/ 1071349 h 2088108"/>
              <a:gd name="connsiteX32" fmla="*/ 3447064 w 4735773"/>
              <a:gd name="connsiteY32" fmla="*/ 987474 h 2088108"/>
              <a:gd name="connsiteX33" fmla="*/ 3471738 w 4735773"/>
              <a:gd name="connsiteY33" fmla="*/ 903842 h 2088108"/>
              <a:gd name="connsiteX34" fmla="*/ 3473355 w 4735773"/>
              <a:gd name="connsiteY34" fmla="*/ 907576 h 2088108"/>
              <a:gd name="connsiteX35" fmla="*/ 3630305 w 4735773"/>
              <a:gd name="connsiteY35" fmla="*/ 941696 h 2088108"/>
              <a:gd name="connsiteX36" fmla="*/ 3548418 w 4735773"/>
              <a:gd name="connsiteY36" fmla="*/ 1351128 h 2088108"/>
              <a:gd name="connsiteX37" fmla="*/ 3759958 w 4735773"/>
              <a:gd name="connsiteY37" fmla="*/ 1385248 h 2088108"/>
              <a:gd name="connsiteX38" fmla="*/ 3800902 w 4735773"/>
              <a:gd name="connsiteY38" fmla="*/ 1050878 h 2088108"/>
              <a:gd name="connsiteX39" fmla="*/ 3746311 w 4735773"/>
              <a:gd name="connsiteY39" fmla="*/ 1030406 h 2088108"/>
              <a:gd name="connsiteX40" fmla="*/ 3766782 w 4735773"/>
              <a:gd name="connsiteY40" fmla="*/ 928048 h 2088108"/>
              <a:gd name="connsiteX41" fmla="*/ 3705367 w 4735773"/>
              <a:gd name="connsiteY41" fmla="*/ 771099 h 2088108"/>
              <a:gd name="connsiteX42" fmla="*/ 3759958 w 4735773"/>
              <a:gd name="connsiteY42" fmla="*/ 539087 h 2088108"/>
              <a:gd name="connsiteX43" fmla="*/ 3882788 w 4735773"/>
              <a:gd name="connsiteY43" fmla="*/ 559558 h 2088108"/>
              <a:gd name="connsiteX44" fmla="*/ 3923732 w 4735773"/>
              <a:gd name="connsiteY44" fmla="*/ 313899 h 2088108"/>
              <a:gd name="connsiteX45" fmla="*/ 4039738 w 4735773"/>
              <a:gd name="connsiteY45" fmla="*/ 313899 h 2088108"/>
              <a:gd name="connsiteX46" fmla="*/ 4067033 w 4735773"/>
              <a:gd name="connsiteY46" fmla="*/ 61415 h 2088108"/>
              <a:gd name="connsiteX47" fmla="*/ 4271750 w 4735773"/>
              <a:gd name="connsiteY47" fmla="*/ 61415 h 2088108"/>
              <a:gd name="connsiteX48" fmla="*/ 4367284 w 4735773"/>
              <a:gd name="connsiteY48" fmla="*/ 184245 h 2088108"/>
              <a:gd name="connsiteX49" fmla="*/ 4592472 w 4735773"/>
              <a:gd name="connsiteY49" fmla="*/ 252484 h 2088108"/>
              <a:gd name="connsiteX50" fmla="*/ 4715302 w 4735773"/>
              <a:gd name="connsiteY50" fmla="*/ 279779 h 2088108"/>
              <a:gd name="connsiteX51" fmla="*/ 4735773 w 4735773"/>
              <a:gd name="connsiteY51" fmla="*/ 211540 h 2088108"/>
              <a:gd name="connsiteX52" fmla="*/ 4544705 w 4735773"/>
              <a:gd name="connsiteY52" fmla="*/ 170597 h 2088108"/>
              <a:gd name="connsiteX53" fmla="*/ 4401403 w 4735773"/>
              <a:gd name="connsiteY53" fmla="*/ 122830 h 2088108"/>
              <a:gd name="connsiteX54" fmla="*/ 4285397 w 4735773"/>
              <a:gd name="connsiteY54" fmla="*/ 13648 h 2088108"/>
              <a:gd name="connsiteX55" fmla="*/ 4060209 w 4735773"/>
              <a:gd name="connsiteY55" fmla="*/ 0 h 2088108"/>
              <a:gd name="connsiteX56" fmla="*/ 3961689 w 4735773"/>
              <a:gd name="connsiteY56" fmla="*/ 23031 h 2088108"/>
              <a:gd name="connsiteX57" fmla="*/ 3664424 w 4735773"/>
              <a:gd name="connsiteY57" fmla="*/ 218364 h 2088108"/>
              <a:gd name="connsiteX58" fmla="*/ 3541594 w 4735773"/>
              <a:gd name="connsiteY58" fmla="*/ 163773 h 2088108"/>
              <a:gd name="connsiteX59" fmla="*/ 3452884 w 4735773"/>
              <a:gd name="connsiteY59" fmla="*/ 34119 h 2088108"/>
              <a:gd name="connsiteX60" fmla="*/ 3179929 w 4735773"/>
              <a:gd name="connsiteY60" fmla="*/ 6824 h 2088108"/>
              <a:gd name="connsiteX61" fmla="*/ 2238233 w 4735773"/>
              <a:gd name="connsiteY61" fmla="*/ 163773 h 2088108"/>
              <a:gd name="connsiteX62" fmla="*/ 2245057 w 4735773"/>
              <a:gd name="connsiteY62" fmla="*/ 375313 h 2088108"/>
              <a:gd name="connsiteX63" fmla="*/ 2176818 w 4735773"/>
              <a:gd name="connsiteY63" fmla="*/ 416257 h 2088108"/>
              <a:gd name="connsiteX64" fmla="*/ 1487606 w 4735773"/>
              <a:gd name="connsiteY64" fmla="*/ 416257 h 2088108"/>
              <a:gd name="connsiteX65" fmla="*/ 1098645 w 4735773"/>
              <a:gd name="connsiteY65" fmla="*/ 627797 h 2088108"/>
              <a:gd name="connsiteX66" fmla="*/ 1064526 w 4735773"/>
              <a:gd name="connsiteY66" fmla="*/ 880281 h 2088108"/>
              <a:gd name="connsiteX67" fmla="*/ 484496 w 4735773"/>
              <a:gd name="connsiteY67" fmla="*/ 812042 h 2088108"/>
              <a:gd name="connsiteX68" fmla="*/ 450376 w 4735773"/>
              <a:gd name="connsiteY68" fmla="*/ 1180531 h 2088108"/>
              <a:gd name="connsiteX69" fmla="*/ 34120 w 4735773"/>
              <a:gd name="connsiteY69" fmla="*/ 1132764 h 2088108"/>
              <a:gd name="connsiteX70" fmla="*/ 0 w 4735773"/>
              <a:gd name="connsiteY70" fmla="*/ 1214651 h 20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735773" h="2088108">
                <a:moveTo>
                  <a:pt x="0" y="1214651"/>
                </a:moveTo>
                <a:lnTo>
                  <a:pt x="423081" y="1303361"/>
                </a:lnTo>
                <a:lnTo>
                  <a:pt x="409433" y="1480782"/>
                </a:lnTo>
                <a:lnTo>
                  <a:pt x="791570" y="1528549"/>
                </a:lnTo>
                <a:lnTo>
                  <a:pt x="825690" y="1351128"/>
                </a:lnTo>
                <a:lnTo>
                  <a:pt x="1037230" y="1385248"/>
                </a:lnTo>
                <a:lnTo>
                  <a:pt x="1037230" y="1385248"/>
                </a:lnTo>
                <a:lnTo>
                  <a:pt x="1105469" y="1351128"/>
                </a:lnTo>
                <a:lnTo>
                  <a:pt x="1098645" y="1446663"/>
                </a:lnTo>
                <a:lnTo>
                  <a:pt x="1637732" y="1392072"/>
                </a:lnTo>
                <a:lnTo>
                  <a:pt x="1630908" y="1801505"/>
                </a:lnTo>
                <a:lnTo>
                  <a:pt x="1678675" y="1651379"/>
                </a:lnTo>
                <a:lnTo>
                  <a:pt x="1760561" y="1665027"/>
                </a:lnTo>
                <a:lnTo>
                  <a:pt x="1767385" y="1712794"/>
                </a:lnTo>
                <a:lnTo>
                  <a:pt x="1917511" y="1726442"/>
                </a:lnTo>
                <a:lnTo>
                  <a:pt x="1917511" y="1801505"/>
                </a:lnTo>
                <a:lnTo>
                  <a:pt x="2067636" y="1821976"/>
                </a:lnTo>
                <a:lnTo>
                  <a:pt x="2204114" y="1903863"/>
                </a:lnTo>
                <a:lnTo>
                  <a:pt x="2320120" y="1992573"/>
                </a:lnTo>
                <a:lnTo>
                  <a:pt x="2456597" y="2013045"/>
                </a:lnTo>
                <a:lnTo>
                  <a:pt x="2463421" y="2067636"/>
                </a:lnTo>
                <a:lnTo>
                  <a:pt x="2620370" y="2088108"/>
                </a:lnTo>
                <a:lnTo>
                  <a:pt x="2688609" y="1835624"/>
                </a:lnTo>
                <a:lnTo>
                  <a:pt x="2750024" y="1849272"/>
                </a:lnTo>
                <a:lnTo>
                  <a:pt x="2790967" y="1630908"/>
                </a:lnTo>
                <a:lnTo>
                  <a:pt x="3063923" y="1665027"/>
                </a:lnTo>
                <a:lnTo>
                  <a:pt x="3098042" y="1385248"/>
                </a:lnTo>
                <a:lnTo>
                  <a:pt x="3459708" y="1439839"/>
                </a:lnTo>
                <a:lnTo>
                  <a:pt x="3466532" y="1364776"/>
                </a:lnTo>
                <a:lnTo>
                  <a:pt x="3446060" y="1296537"/>
                </a:lnTo>
                <a:lnTo>
                  <a:pt x="3398293" y="1269242"/>
                </a:lnTo>
                <a:lnTo>
                  <a:pt x="3418764" y="1071349"/>
                </a:lnTo>
                <a:lnTo>
                  <a:pt x="3447064" y="987474"/>
                </a:lnTo>
                <a:lnTo>
                  <a:pt x="3471738" y="903842"/>
                </a:lnTo>
                <a:lnTo>
                  <a:pt x="3473355" y="907576"/>
                </a:lnTo>
                <a:lnTo>
                  <a:pt x="3630305" y="941696"/>
                </a:lnTo>
                <a:lnTo>
                  <a:pt x="3548418" y="1351128"/>
                </a:lnTo>
                <a:lnTo>
                  <a:pt x="3759958" y="1385248"/>
                </a:lnTo>
                <a:lnTo>
                  <a:pt x="3800902" y="1050878"/>
                </a:lnTo>
                <a:lnTo>
                  <a:pt x="3746311" y="1030406"/>
                </a:lnTo>
                <a:lnTo>
                  <a:pt x="3766782" y="928048"/>
                </a:lnTo>
                <a:lnTo>
                  <a:pt x="3705367" y="771099"/>
                </a:lnTo>
                <a:lnTo>
                  <a:pt x="3759958" y="539087"/>
                </a:lnTo>
                <a:lnTo>
                  <a:pt x="3882788" y="559558"/>
                </a:lnTo>
                <a:lnTo>
                  <a:pt x="3923732" y="313899"/>
                </a:lnTo>
                <a:lnTo>
                  <a:pt x="4039738" y="313899"/>
                </a:lnTo>
                <a:lnTo>
                  <a:pt x="4067033" y="61415"/>
                </a:lnTo>
                <a:lnTo>
                  <a:pt x="4271750" y="61415"/>
                </a:lnTo>
                <a:lnTo>
                  <a:pt x="4367284" y="184245"/>
                </a:lnTo>
                <a:lnTo>
                  <a:pt x="4592472" y="252484"/>
                </a:lnTo>
                <a:lnTo>
                  <a:pt x="4715302" y="279779"/>
                </a:lnTo>
                <a:lnTo>
                  <a:pt x="4735773" y="211540"/>
                </a:lnTo>
                <a:lnTo>
                  <a:pt x="4544705" y="170597"/>
                </a:lnTo>
                <a:lnTo>
                  <a:pt x="4401403" y="122830"/>
                </a:lnTo>
                <a:lnTo>
                  <a:pt x="4285397" y="13648"/>
                </a:lnTo>
                <a:lnTo>
                  <a:pt x="4060209" y="0"/>
                </a:lnTo>
                <a:lnTo>
                  <a:pt x="3961689" y="23031"/>
                </a:lnTo>
                <a:lnTo>
                  <a:pt x="3664424" y="218364"/>
                </a:lnTo>
                <a:lnTo>
                  <a:pt x="3541594" y="163773"/>
                </a:lnTo>
                <a:lnTo>
                  <a:pt x="3452884" y="34119"/>
                </a:lnTo>
                <a:lnTo>
                  <a:pt x="3179929" y="6824"/>
                </a:lnTo>
                <a:lnTo>
                  <a:pt x="2238233" y="163773"/>
                </a:lnTo>
                <a:lnTo>
                  <a:pt x="2245057" y="375313"/>
                </a:lnTo>
                <a:lnTo>
                  <a:pt x="2176818" y="416257"/>
                </a:lnTo>
                <a:lnTo>
                  <a:pt x="1487606" y="416257"/>
                </a:lnTo>
                <a:lnTo>
                  <a:pt x="1098645" y="627797"/>
                </a:lnTo>
                <a:lnTo>
                  <a:pt x="1064526" y="880281"/>
                </a:lnTo>
                <a:lnTo>
                  <a:pt x="484496" y="812042"/>
                </a:lnTo>
                <a:lnTo>
                  <a:pt x="450376" y="1180531"/>
                </a:lnTo>
                <a:lnTo>
                  <a:pt x="34120" y="1132764"/>
                </a:lnTo>
                <a:lnTo>
                  <a:pt x="0" y="1214651"/>
                </a:lnTo>
                <a:close/>
              </a:path>
            </a:pathLst>
          </a:custGeom>
          <a:solidFill>
            <a:srgbClr val="C00000">
              <a:alpha val="3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5B799-5C81-430F-ABE9-BA4480E4D892}"/>
              </a:ext>
            </a:extLst>
          </p:cNvPr>
          <p:cNvSpPr txBox="1"/>
          <p:nvPr/>
        </p:nvSpPr>
        <p:spPr>
          <a:xfrm>
            <a:off x="1676400" y="140907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F3E7A-38F6-4929-AD28-BD44558D99C5}"/>
              </a:ext>
            </a:extLst>
          </p:cNvPr>
          <p:cNvSpPr txBox="1"/>
          <p:nvPr/>
        </p:nvSpPr>
        <p:spPr>
          <a:xfrm>
            <a:off x="3293706" y="261425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A27104-E2FC-4D88-B420-4EBD453E0D30}"/>
              </a:ext>
            </a:extLst>
          </p:cNvPr>
          <p:cNvSpPr txBox="1"/>
          <p:nvPr/>
        </p:nvSpPr>
        <p:spPr>
          <a:xfrm>
            <a:off x="1676400" y="3757134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925B8-6D87-4325-8DA9-1806B0BF6EE8}"/>
              </a:ext>
            </a:extLst>
          </p:cNvPr>
          <p:cNvSpPr txBox="1"/>
          <p:nvPr/>
        </p:nvSpPr>
        <p:spPr>
          <a:xfrm>
            <a:off x="6781800" y="3032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4C76C-B56A-4D25-9EB6-C27ECEAC44C1}"/>
              </a:ext>
            </a:extLst>
          </p:cNvPr>
          <p:cNvSpPr txBox="1"/>
          <p:nvPr/>
        </p:nvSpPr>
        <p:spPr>
          <a:xfrm>
            <a:off x="4800600" y="49719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5</a:t>
            </a:r>
          </a:p>
        </p:txBody>
      </p:sp>
    </p:spTree>
    <p:extLst>
      <p:ext uri="{BB962C8B-B14F-4D97-AF65-F5344CB8AC3E}">
        <p14:creationId xmlns:p14="http://schemas.microsoft.com/office/powerpoint/2010/main" val="78289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FRpatch  transparent 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990600" cy="990600"/>
          </a:xfrm>
        </p:spPr>
      </p:pic>
      <p:sp>
        <p:nvSpPr>
          <p:cNvPr id="9" name="TextBox 8"/>
          <p:cNvSpPr txBox="1"/>
          <p:nvPr/>
        </p:nvSpPr>
        <p:spPr>
          <a:xfrm>
            <a:off x="1130870" y="3825552"/>
            <a:ext cx="80053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Engine 4 (Sunset Road) - 51% increase between 2008 and 2018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Engine 2 (Wilson Pike) - 72% increase between 2008 and 2018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5 (Split Log/Wilson Pike) - 72.5% increase in call volume in last two years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(2016- 2018)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0046" y="1828800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Book Antiqua" panose="02040602050305030304" pitchFamily="18" charset="0"/>
              </a:rPr>
              <a:t>Most significant growth  and increased service demands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Book Antiqua" panose="02040602050305030304" pitchFamily="18" charset="0"/>
              </a:rPr>
              <a:t>Southeast portion of Brentwood along Split Log/Wilson Pike</a:t>
            </a:r>
            <a:endParaRPr lang="en-US" sz="2000" i="1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010400" cy="914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ook Antiqua" pitchFamily="18" charset="0"/>
              </a:rPr>
              <a:t>The Need for Station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0DE07E-55B0-4212-81B3-91DA44F103F2}"/>
              </a:ext>
            </a:extLst>
          </p:cNvPr>
          <p:cNvSpPr txBox="1"/>
          <p:nvPr/>
        </p:nvSpPr>
        <p:spPr>
          <a:xfrm>
            <a:off x="1600200" y="3307771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Volume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721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FRpatch  transparent 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990600" cy="990600"/>
          </a:xfrm>
        </p:spPr>
      </p:pic>
      <p:sp>
        <p:nvSpPr>
          <p:cNvPr id="9" name="TextBox 8"/>
          <p:cNvSpPr txBox="1"/>
          <p:nvPr/>
        </p:nvSpPr>
        <p:spPr>
          <a:xfrm>
            <a:off x="910046" y="2795348"/>
            <a:ext cx="8005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Target response time -- 6 minutes 50 seconds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90% of all city calls achieve this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Current District 5 response time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-- 12 minutes 9 seconds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010400" cy="914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Book Antiqua" pitchFamily="18" charset="0"/>
              </a:rPr>
              <a:t>Proposed District 5: </a:t>
            </a:r>
            <a:br>
              <a:rPr lang="en-US" sz="3600" dirty="0">
                <a:latin typeface="Book Antiqua" pitchFamily="18" charset="0"/>
              </a:rPr>
            </a:br>
            <a:r>
              <a:rPr lang="en-US" sz="3600" dirty="0">
                <a:latin typeface="Book Antiqua" pitchFamily="18" charset="0"/>
              </a:rPr>
              <a:t>Split Log and Wilson Pike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324885-C811-4188-BAD2-5D0501BAB3C2}"/>
              </a:ext>
            </a:extLst>
          </p:cNvPr>
          <p:cNvSpPr txBox="1"/>
          <p:nvPr/>
        </p:nvSpPr>
        <p:spPr>
          <a:xfrm>
            <a:off x="1752600" y="2209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Response Times: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328768-A366-417A-99E3-F7516F15B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193" y="4056517"/>
            <a:ext cx="3214687" cy="2356484"/>
          </a:xfrm>
          <a:prstGeom prst="rect">
            <a:avLst/>
          </a:prstGeom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id="{176BCFC4-4DB6-4B15-AB0C-CA75C822FD84}"/>
              </a:ext>
            </a:extLst>
          </p:cNvPr>
          <p:cNvSpPr/>
          <p:nvPr/>
        </p:nvSpPr>
        <p:spPr>
          <a:xfrm>
            <a:off x="3581400" y="4648200"/>
            <a:ext cx="4380322" cy="1905000"/>
          </a:xfrm>
          <a:custGeom>
            <a:avLst/>
            <a:gdLst>
              <a:gd name="connsiteX0" fmla="*/ 0 w 4735773"/>
              <a:gd name="connsiteY0" fmla="*/ 1248770 h 2122227"/>
              <a:gd name="connsiteX1" fmla="*/ 423081 w 4735773"/>
              <a:gd name="connsiteY1" fmla="*/ 1337480 h 2122227"/>
              <a:gd name="connsiteX2" fmla="*/ 409433 w 4735773"/>
              <a:gd name="connsiteY2" fmla="*/ 1514901 h 2122227"/>
              <a:gd name="connsiteX3" fmla="*/ 791570 w 4735773"/>
              <a:gd name="connsiteY3" fmla="*/ 1562668 h 2122227"/>
              <a:gd name="connsiteX4" fmla="*/ 825690 w 4735773"/>
              <a:gd name="connsiteY4" fmla="*/ 1385247 h 2122227"/>
              <a:gd name="connsiteX5" fmla="*/ 1037230 w 4735773"/>
              <a:gd name="connsiteY5" fmla="*/ 1419367 h 2122227"/>
              <a:gd name="connsiteX6" fmla="*/ 1037230 w 4735773"/>
              <a:gd name="connsiteY6" fmla="*/ 1419367 h 2122227"/>
              <a:gd name="connsiteX7" fmla="*/ 1105469 w 4735773"/>
              <a:gd name="connsiteY7" fmla="*/ 1385247 h 2122227"/>
              <a:gd name="connsiteX8" fmla="*/ 1098645 w 4735773"/>
              <a:gd name="connsiteY8" fmla="*/ 1480782 h 2122227"/>
              <a:gd name="connsiteX9" fmla="*/ 1637732 w 4735773"/>
              <a:gd name="connsiteY9" fmla="*/ 1426191 h 2122227"/>
              <a:gd name="connsiteX10" fmla="*/ 1630908 w 4735773"/>
              <a:gd name="connsiteY10" fmla="*/ 1835624 h 2122227"/>
              <a:gd name="connsiteX11" fmla="*/ 1678675 w 4735773"/>
              <a:gd name="connsiteY11" fmla="*/ 1685498 h 2122227"/>
              <a:gd name="connsiteX12" fmla="*/ 1760561 w 4735773"/>
              <a:gd name="connsiteY12" fmla="*/ 1699146 h 2122227"/>
              <a:gd name="connsiteX13" fmla="*/ 1767385 w 4735773"/>
              <a:gd name="connsiteY13" fmla="*/ 1746913 h 2122227"/>
              <a:gd name="connsiteX14" fmla="*/ 1917511 w 4735773"/>
              <a:gd name="connsiteY14" fmla="*/ 1760561 h 2122227"/>
              <a:gd name="connsiteX15" fmla="*/ 1917511 w 4735773"/>
              <a:gd name="connsiteY15" fmla="*/ 1835624 h 2122227"/>
              <a:gd name="connsiteX16" fmla="*/ 2067636 w 4735773"/>
              <a:gd name="connsiteY16" fmla="*/ 1856095 h 2122227"/>
              <a:gd name="connsiteX17" fmla="*/ 2204114 w 4735773"/>
              <a:gd name="connsiteY17" fmla="*/ 1937982 h 2122227"/>
              <a:gd name="connsiteX18" fmla="*/ 2320120 w 4735773"/>
              <a:gd name="connsiteY18" fmla="*/ 2026692 h 2122227"/>
              <a:gd name="connsiteX19" fmla="*/ 2456597 w 4735773"/>
              <a:gd name="connsiteY19" fmla="*/ 2047164 h 2122227"/>
              <a:gd name="connsiteX20" fmla="*/ 2463421 w 4735773"/>
              <a:gd name="connsiteY20" fmla="*/ 2101755 h 2122227"/>
              <a:gd name="connsiteX21" fmla="*/ 2620370 w 4735773"/>
              <a:gd name="connsiteY21" fmla="*/ 2122227 h 2122227"/>
              <a:gd name="connsiteX22" fmla="*/ 2688609 w 4735773"/>
              <a:gd name="connsiteY22" fmla="*/ 1869743 h 2122227"/>
              <a:gd name="connsiteX23" fmla="*/ 2750024 w 4735773"/>
              <a:gd name="connsiteY23" fmla="*/ 1883391 h 2122227"/>
              <a:gd name="connsiteX24" fmla="*/ 2790967 w 4735773"/>
              <a:gd name="connsiteY24" fmla="*/ 1665027 h 2122227"/>
              <a:gd name="connsiteX25" fmla="*/ 3063923 w 4735773"/>
              <a:gd name="connsiteY25" fmla="*/ 1699146 h 2122227"/>
              <a:gd name="connsiteX26" fmla="*/ 3098042 w 4735773"/>
              <a:gd name="connsiteY26" fmla="*/ 1419367 h 2122227"/>
              <a:gd name="connsiteX27" fmla="*/ 3459708 w 4735773"/>
              <a:gd name="connsiteY27" fmla="*/ 1473958 h 2122227"/>
              <a:gd name="connsiteX28" fmla="*/ 3466532 w 4735773"/>
              <a:gd name="connsiteY28" fmla="*/ 1398895 h 2122227"/>
              <a:gd name="connsiteX29" fmla="*/ 3446060 w 4735773"/>
              <a:gd name="connsiteY29" fmla="*/ 1330656 h 2122227"/>
              <a:gd name="connsiteX30" fmla="*/ 3398293 w 4735773"/>
              <a:gd name="connsiteY30" fmla="*/ 1303361 h 2122227"/>
              <a:gd name="connsiteX31" fmla="*/ 3418764 w 4735773"/>
              <a:gd name="connsiteY31" fmla="*/ 1105468 h 2122227"/>
              <a:gd name="connsiteX32" fmla="*/ 3295935 w 4735773"/>
              <a:gd name="connsiteY32" fmla="*/ 1091821 h 2122227"/>
              <a:gd name="connsiteX33" fmla="*/ 3330054 w 4735773"/>
              <a:gd name="connsiteY33" fmla="*/ 989462 h 2122227"/>
              <a:gd name="connsiteX34" fmla="*/ 3473355 w 4735773"/>
              <a:gd name="connsiteY34" fmla="*/ 941695 h 2122227"/>
              <a:gd name="connsiteX35" fmla="*/ 3630305 w 4735773"/>
              <a:gd name="connsiteY35" fmla="*/ 975815 h 2122227"/>
              <a:gd name="connsiteX36" fmla="*/ 3548418 w 4735773"/>
              <a:gd name="connsiteY36" fmla="*/ 1385247 h 2122227"/>
              <a:gd name="connsiteX37" fmla="*/ 3759958 w 4735773"/>
              <a:gd name="connsiteY37" fmla="*/ 1419367 h 2122227"/>
              <a:gd name="connsiteX38" fmla="*/ 3800902 w 4735773"/>
              <a:gd name="connsiteY38" fmla="*/ 1084997 h 2122227"/>
              <a:gd name="connsiteX39" fmla="*/ 3746311 w 4735773"/>
              <a:gd name="connsiteY39" fmla="*/ 1064525 h 2122227"/>
              <a:gd name="connsiteX40" fmla="*/ 3766782 w 4735773"/>
              <a:gd name="connsiteY40" fmla="*/ 962167 h 2122227"/>
              <a:gd name="connsiteX41" fmla="*/ 3705367 w 4735773"/>
              <a:gd name="connsiteY41" fmla="*/ 805218 h 2122227"/>
              <a:gd name="connsiteX42" fmla="*/ 3759958 w 4735773"/>
              <a:gd name="connsiteY42" fmla="*/ 573206 h 2122227"/>
              <a:gd name="connsiteX43" fmla="*/ 3882788 w 4735773"/>
              <a:gd name="connsiteY43" fmla="*/ 593677 h 2122227"/>
              <a:gd name="connsiteX44" fmla="*/ 3923732 w 4735773"/>
              <a:gd name="connsiteY44" fmla="*/ 348018 h 2122227"/>
              <a:gd name="connsiteX45" fmla="*/ 4039738 w 4735773"/>
              <a:gd name="connsiteY45" fmla="*/ 348018 h 2122227"/>
              <a:gd name="connsiteX46" fmla="*/ 4067033 w 4735773"/>
              <a:gd name="connsiteY46" fmla="*/ 95534 h 2122227"/>
              <a:gd name="connsiteX47" fmla="*/ 4271750 w 4735773"/>
              <a:gd name="connsiteY47" fmla="*/ 95534 h 2122227"/>
              <a:gd name="connsiteX48" fmla="*/ 4367284 w 4735773"/>
              <a:gd name="connsiteY48" fmla="*/ 218364 h 2122227"/>
              <a:gd name="connsiteX49" fmla="*/ 4592472 w 4735773"/>
              <a:gd name="connsiteY49" fmla="*/ 286603 h 2122227"/>
              <a:gd name="connsiteX50" fmla="*/ 4715302 w 4735773"/>
              <a:gd name="connsiteY50" fmla="*/ 313898 h 2122227"/>
              <a:gd name="connsiteX51" fmla="*/ 4735773 w 4735773"/>
              <a:gd name="connsiteY51" fmla="*/ 245659 h 2122227"/>
              <a:gd name="connsiteX52" fmla="*/ 4544705 w 4735773"/>
              <a:gd name="connsiteY52" fmla="*/ 204716 h 2122227"/>
              <a:gd name="connsiteX53" fmla="*/ 4401403 w 4735773"/>
              <a:gd name="connsiteY53" fmla="*/ 156949 h 2122227"/>
              <a:gd name="connsiteX54" fmla="*/ 4285397 w 4735773"/>
              <a:gd name="connsiteY54" fmla="*/ 47767 h 2122227"/>
              <a:gd name="connsiteX55" fmla="*/ 4060209 w 4735773"/>
              <a:gd name="connsiteY55" fmla="*/ 34119 h 2122227"/>
              <a:gd name="connsiteX56" fmla="*/ 3875964 w 4735773"/>
              <a:gd name="connsiteY56" fmla="*/ 0 h 2122227"/>
              <a:gd name="connsiteX57" fmla="*/ 3664424 w 4735773"/>
              <a:gd name="connsiteY57" fmla="*/ 252483 h 2122227"/>
              <a:gd name="connsiteX58" fmla="*/ 3541594 w 4735773"/>
              <a:gd name="connsiteY58" fmla="*/ 197892 h 2122227"/>
              <a:gd name="connsiteX59" fmla="*/ 3452884 w 4735773"/>
              <a:gd name="connsiteY59" fmla="*/ 68238 h 2122227"/>
              <a:gd name="connsiteX60" fmla="*/ 3179929 w 4735773"/>
              <a:gd name="connsiteY60" fmla="*/ 40943 h 2122227"/>
              <a:gd name="connsiteX61" fmla="*/ 2238233 w 4735773"/>
              <a:gd name="connsiteY61" fmla="*/ 197892 h 2122227"/>
              <a:gd name="connsiteX62" fmla="*/ 2245057 w 4735773"/>
              <a:gd name="connsiteY62" fmla="*/ 409432 h 2122227"/>
              <a:gd name="connsiteX63" fmla="*/ 2176818 w 4735773"/>
              <a:gd name="connsiteY63" fmla="*/ 450376 h 2122227"/>
              <a:gd name="connsiteX64" fmla="*/ 1487606 w 4735773"/>
              <a:gd name="connsiteY64" fmla="*/ 450376 h 2122227"/>
              <a:gd name="connsiteX65" fmla="*/ 1098645 w 4735773"/>
              <a:gd name="connsiteY65" fmla="*/ 661916 h 2122227"/>
              <a:gd name="connsiteX66" fmla="*/ 1064526 w 4735773"/>
              <a:gd name="connsiteY66" fmla="*/ 914400 h 2122227"/>
              <a:gd name="connsiteX67" fmla="*/ 484496 w 4735773"/>
              <a:gd name="connsiteY67" fmla="*/ 846161 h 2122227"/>
              <a:gd name="connsiteX68" fmla="*/ 450376 w 4735773"/>
              <a:gd name="connsiteY68" fmla="*/ 1214650 h 2122227"/>
              <a:gd name="connsiteX69" fmla="*/ 34120 w 4735773"/>
              <a:gd name="connsiteY69" fmla="*/ 1166883 h 2122227"/>
              <a:gd name="connsiteX70" fmla="*/ 0 w 4735773"/>
              <a:gd name="connsiteY70" fmla="*/ 1248770 h 2122227"/>
              <a:gd name="connsiteX0" fmla="*/ 0 w 4735773"/>
              <a:gd name="connsiteY0" fmla="*/ 1214651 h 2088108"/>
              <a:gd name="connsiteX1" fmla="*/ 423081 w 4735773"/>
              <a:gd name="connsiteY1" fmla="*/ 1303361 h 2088108"/>
              <a:gd name="connsiteX2" fmla="*/ 409433 w 4735773"/>
              <a:gd name="connsiteY2" fmla="*/ 1480782 h 2088108"/>
              <a:gd name="connsiteX3" fmla="*/ 791570 w 4735773"/>
              <a:gd name="connsiteY3" fmla="*/ 1528549 h 2088108"/>
              <a:gd name="connsiteX4" fmla="*/ 825690 w 4735773"/>
              <a:gd name="connsiteY4" fmla="*/ 1351128 h 2088108"/>
              <a:gd name="connsiteX5" fmla="*/ 1037230 w 4735773"/>
              <a:gd name="connsiteY5" fmla="*/ 1385248 h 2088108"/>
              <a:gd name="connsiteX6" fmla="*/ 1037230 w 4735773"/>
              <a:gd name="connsiteY6" fmla="*/ 1385248 h 2088108"/>
              <a:gd name="connsiteX7" fmla="*/ 1105469 w 4735773"/>
              <a:gd name="connsiteY7" fmla="*/ 1351128 h 2088108"/>
              <a:gd name="connsiteX8" fmla="*/ 1098645 w 4735773"/>
              <a:gd name="connsiteY8" fmla="*/ 1446663 h 2088108"/>
              <a:gd name="connsiteX9" fmla="*/ 1637732 w 4735773"/>
              <a:gd name="connsiteY9" fmla="*/ 1392072 h 2088108"/>
              <a:gd name="connsiteX10" fmla="*/ 1630908 w 4735773"/>
              <a:gd name="connsiteY10" fmla="*/ 1801505 h 2088108"/>
              <a:gd name="connsiteX11" fmla="*/ 1678675 w 4735773"/>
              <a:gd name="connsiteY11" fmla="*/ 1651379 h 2088108"/>
              <a:gd name="connsiteX12" fmla="*/ 1760561 w 4735773"/>
              <a:gd name="connsiteY12" fmla="*/ 1665027 h 2088108"/>
              <a:gd name="connsiteX13" fmla="*/ 1767385 w 4735773"/>
              <a:gd name="connsiteY13" fmla="*/ 1712794 h 2088108"/>
              <a:gd name="connsiteX14" fmla="*/ 1917511 w 4735773"/>
              <a:gd name="connsiteY14" fmla="*/ 1726442 h 2088108"/>
              <a:gd name="connsiteX15" fmla="*/ 1917511 w 4735773"/>
              <a:gd name="connsiteY15" fmla="*/ 1801505 h 2088108"/>
              <a:gd name="connsiteX16" fmla="*/ 2067636 w 4735773"/>
              <a:gd name="connsiteY16" fmla="*/ 1821976 h 2088108"/>
              <a:gd name="connsiteX17" fmla="*/ 2204114 w 4735773"/>
              <a:gd name="connsiteY17" fmla="*/ 1903863 h 2088108"/>
              <a:gd name="connsiteX18" fmla="*/ 2320120 w 4735773"/>
              <a:gd name="connsiteY18" fmla="*/ 1992573 h 2088108"/>
              <a:gd name="connsiteX19" fmla="*/ 2456597 w 4735773"/>
              <a:gd name="connsiteY19" fmla="*/ 2013045 h 2088108"/>
              <a:gd name="connsiteX20" fmla="*/ 2463421 w 4735773"/>
              <a:gd name="connsiteY20" fmla="*/ 2067636 h 2088108"/>
              <a:gd name="connsiteX21" fmla="*/ 2620370 w 4735773"/>
              <a:gd name="connsiteY21" fmla="*/ 2088108 h 2088108"/>
              <a:gd name="connsiteX22" fmla="*/ 2688609 w 4735773"/>
              <a:gd name="connsiteY22" fmla="*/ 1835624 h 2088108"/>
              <a:gd name="connsiteX23" fmla="*/ 2750024 w 4735773"/>
              <a:gd name="connsiteY23" fmla="*/ 1849272 h 2088108"/>
              <a:gd name="connsiteX24" fmla="*/ 2790967 w 4735773"/>
              <a:gd name="connsiteY24" fmla="*/ 1630908 h 2088108"/>
              <a:gd name="connsiteX25" fmla="*/ 3063923 w 4735773"/>
              <a:gd name="connsiteY25" fmla="*/ 1665027 h 2088108"/>
              <a:gd name="connsiteX26" fmla="*/ 3098042 w 4735773"/>
              <a:gd name="connsiteY26" fmla="*/ 1385248 h 2088108"/>
              <a:gd name="connsiteX27" fmla="*/ 3459708 w 4735773"/>
              <a:gd name="connsiteY27" fmla="*/ 1439839 h 2088108"/>
              <a:gd name="connsiteX28" fmla="*/ 3466532 w 4735773"/>
              <a:gd name="connsiteY28" fmla="*/ 1364776 h 2088108"/>
              <a:gd name="connsiteX29" fmla="*/ 3446060 w 4735773"/>
              <a:gd name="connsiteY29" fmla="*/ 1296537 h 2088108"/>
              <a:gd name="connsiteX30" fmla="*/ 3398293 w 4735773"/>
              <a:gd name="connsiteY30" fmla="*/ 1269242 h 2088108"/>
              <a:gd name="connsiteX31" fmla="*/ 3418764 w 4735773"/>
              <a:gd name="connsiteY31" fmla="*/ 1071349 h 2088108"/>
              <a:gd name="connsiteX32" fmla="*/ 3295935 w 4735773"/>
              <a:gd name="connsiteY32" fmla="*/ 1057702 h 2088108"/>
              <a:gd name="connsiteX33" fmla="*/ 3330054 w 4735773"/>
              <a:gd name="connsiteY33" fmla="*/ 955343 h 2088108"/>
              <a:gd name="connsiteX34" fmla="*/ 3473355 w 4735773"/>
              <a:gd name="connsiteY34" fmla="*/ 907576 h 2088108"/>
              <a:gd name="connsiteX35" fmla="*/ 3630305 w 4735773"/>
              <a:gd name="connsiteY35" fmla="*/ 941696 h 2088108"/>
              <a:gd name="connsiteX36" fmla="*/ 3548418 w 4735773"/>
              <a:gd name="connsiteY36" fmla="*/ 1351128 h 2088108"/>
              <a:gd name="connsiteX37" fmla="*/ 3759958 w 4735773"/>
              <a:gd name="connsiteY37" fmla="*/ 1385248 h 2088108"/>
              <a:gd name="connsiteX38" fmla="*/ 3800902 w 4735773"/>
              <a:gd name="connsiteY38" fmla="*/ 1050878 h 2088108"/>
              <a:gd name="connsiteX39" fmla="*/ 3746311 w 4735773"/>
              <a:gd name="connsiteY39" fmla="*/ 1030406 h 2088108"/>
              <a:gd name="connsiteX40" fmla="*/ 3766782 w 4735773"/>
              <a:gd name="connsiteY40" fmla="*/ 928048 h 2088108"/>
              <a:gd name="connsiteX41" fmla="*/ 3705367 w 4735773"/>
              <a:gd name="connsiteY41" fmla="*/ 771099 h 2088108"/>
              <a:gd name="connsiteX42" fmla="*/ 3759958 w 4735773"/>
              <a:gd name="connsiteY42" fmla="*/ 539087 h 2088108"/>
              <a:gd name="connsiteX43" fmla="*/ 3882788 w 4735773"/>
              <a:gd name="connsiteY43" fmla="*/ 559558 h 2088108"/>
              <a:gd name="connsiteX44" fmla="*/ 3923732 w 4735773"/>
              <a:gd name="connsiteY44" fmla="*/ 313899 h 2088108"/>
              <a:gd name="connsiteX45" fmla="*/ 4039738 w 4735773"/>
              <a:gd name="connsiteY45" fmla="*/ 313899 h 2088108"/>
              <a:gd name="connsiteX46" fmla="*/ 4067033 w 4735773"/>
              <a:gd name="connsiteY46" fmla="*/ 61415 h 2088108"/>
              <a:gd name="connsiteX47" fmla="*/ 4271750 w 4735773"/>
              <a:gd name="connsiteY47" fmla="*/ 61415 h 2088108"/>
              <a:gd name="connsiteX48" fmla="*/ 4367284 w 4735773"/>
              <a:gd name="connsiteY48" fmla="*/ 184245 h 2088108"/>
              <a:gd name="connsiteX49" fmla="*/ 4592472 w 4735773"/>
              <a:gd name="connsiteY49" fmla="*/ 252484 h 2088108"/>
              <a:gd name="connsiteX50" fmla="*/ 4715302 w 4735773"/>
              <a:gd name="connsiteY50" fmla="*/ 279779 h 2088108"/>
              <a:gd name="connsiteX51" fmla="*/ 4735773 w 4735773"/>
              <a:gd name="connsiteY51" fmla="*/ 211540 h 2088108"/>
              <a:gd name="connsiteX52" fmla="*/ 4544705 w 4735773"/>
              <a:gd name="connsiteY52" fmla="*/ 170597 h 2088108"/>
              <a:gd name="connsiteX53" fmla="*/ 4401403 w 4735773"/>
              <a:gd name="connsiteY53" fmla="*/ 122830 h 2088108"/>
              <a:gd name="connsiteX54" fmla="*/ 4285397 w 4735773"/>
              <a:gd name="connsiteY54" fmla="*/ 13648 h 2088108"/>
              <a:gd name="connsiteX55" fmla="*/ 4060209 w 4735773"/>
              <a:gd name="connsiteY55" fmla="*/ 0 h 2088108"/>
              <a:gd name="connsiteX56" fmla="*/ 3961689 w 4735773"/>
              <a:gd name="connsiteY56" fmla="*/ 23031 h 2088108"/>
              <a:gd name="connsiteX57" fmla="*/ 3664424 w 4735773"/>
              <a:gd name="connsiteY57" fmla="*/ 218364 h 2088108"/>
              <a:gd name="connsiteX58" fmla="*/ 3541594 w 4735773"/>
              <a:gd name="connsiteY58" fmla="*/ 163773 h 2088108"/>
              <a:gd name="connsiteX59" fmla="*/ 3452884 w 4735773"/>
              <a:gd name="connsiteY59" fmla="*/ 34119 h 2088108"/>
              <a:gd name="connsiteX60" fmla="*/ 3179929 w 4735773"/>
              <a:gd name="connsiteY60" fmla="*/ 6824 h 2088108"/>
              <a:gd name="connsiteX61" fmla="*/ 2238233 w 4735773"/>
              <a:gd name="connsiteY61" fmla="*/ 163773 h 2088108"/>
              <a:gd name="connsiteX62" fmla="*/ 2245057 w 4735773"/>
              <a:gd name="connsiteY62" fmla="*/ 375313 h 2088108"/>
              <a:gd name="connsiteX63" fmla="*/ 2176818 w 4735773"/>
              <a:gd name="connsiteY63" fmla="*/ 416257 h 2088108"/>
              <a:gd name="connsiteX64" fmla="*/ 1487606 w 4735773"/>
              <a:gd name="connsiteY64" fmla="*/ 416257 h 2088108"/>
              <a:gd name="connsiteX65" fmla="*/ 1098645 w 4735773"/>
              <a:gd name="connsiteY65" fmla="*/ 627797 h 2088108"/>
              <a:gd name="connsiteX66" fmla="*/ 1064526 w 4735773"/>
              <a:gd name="connsiteY66" fmla="*/ 880281 h 2088108"/>
              <a:gd name="connsiteX67" fmla="*/ 484496 w 4735773"/>
              <a:gd name="connsiteY67" fmla="*/ 812042 h 2088108"/>
              <a:gd name="connsiteX68" fmla="*/ 450376 w 4735773"/>
              <a:gd name="connsiteY68" fmla="*/ 1180531 h 2088108"/>
              <a:gd name="connsiteX69" fmla="*/ 34120 w 4735773"/>
              <a:gd name="connsiteY69" fmla="*/ 1132764 h 2088108"/>
              <a:gd name="connsiteX70" fmla="*/ 0 w 4735773"/>
              <a:gd name="connsiteY70" fmla="*/ 1214651 h 2088108"/>
              <a:gd name="connsiteX0" fmla="*/ 0 w 4735773"/>
              <a:gd name="connsiteY0" fmla="*/ 1214651 h 2088108"/>
              <a:gd name="connsiteX1" fmla="*/ 423081 w 4735773"/>
              <a:gd name="connsiteY1" fmla="*/ 1303361 h 2088108"/>
              <a:gd name="connsiteX2" fmla="*/ 409433 w 4735773"/>
              <a:gd name="connsiteY2" fmla="*/ 1480782 h 2088108"/>
              <a:gd name="connsiteX3" fmla="*/ 791570 w 4735773"/>
              <a:gd name="connsiteY3" fmla="*/ 1528549 h 2088108"/>
              <a:gd name="connsiteX4" fmla="*/ 825690 w 4735773"/>
              <a:gd name="connsiteY4" fmla="*/ 1351128 h 2088108"/>
              <a:gd name="connsiteX5" fmla="*/ 1037230 w 4735773"/>
              <a:gd name="connsiteY5" fmla="*/ 1385248 h 2088108"/>
              <a:gd name="connsiteX6" fmla="*/ 1037230 w 4735773"/>
              <a:gd name="connsiteY6" fmla="*/ 1385248 h 2088108"/>
              <a:gd name="connsiteX7" fmla="*/ 1105469 w 4735773"/>
              <a:gd name="connsiteY7" fmla="*/ 1351128 h 2088108"/>
              <a:gd name="connsiteX8" fmla="*/ 1098645 w 4735773"/>
              <a:gd name="connsiteY8" fmla="*/ 1446663 h 2088108"/>
              <a:gd name="connsiteX9" fmla="*/ 1637732 w 4735773"/>
              <a:gd name="connsiteY9" fmla="*/ 1392072 h 2088108"/>
              <a:gd name="connsiteX10" fmla="*/ 1630908 w 4735773"/>
              <a:gd name="connsiteY10" fmla="*/ 1801505 h 2088108"/>
              <a:gd name="connsiteX11" fmla="*/ 1678675 w 4735773"/>
              <a:gd name="connsiteY11" fmla="*/ 1651379 h 2088108"/>
              <a:gd name="connsiteX12" fmla="*/ 1760561 w 4735773"/>
              <a:gd name="connsiteY12" fmla="*/ 1665027 h 2088108"/>
              <a:gd name="connsiteX13" fmla="*/ 1767385 w 4735773"/>
              <a:gd name="connsiteY13" fmla="*/ 1712794 h 2088108"/>
              <a:gd name="connsiteX14" fmla="*/ 1917511 w 4735773"/>
              <a:gd name="connsiteY14" fmla="*/ 1726442 h 2088108"/>
              <a:gd name="connsiteX15" fmla="*/ 1917511 w 4735773"/>
              <a:gd name="connsiteY15" fmla="*/ 1801505 h 2088108"/>
              <a:gd name="connsiteX16" fmla="*/ 2067636 w 4735773"/>
              <a:gd name="connsiteY16" fmla="*/ 1821976 h 2088108"/>
              <a:gd name="connsiteX17" fmla="*/ 2204114 w 4735773"/>
              <a:gd name="connsiteY17" fmla="*/ 1903863 h 2088108"/>
              <a:gd name="connsiteX18" fmla="*/ 2320120 w 4735773"/>
              <a:gd name="connsiteY18" fmla="*/ 1992573 h 2088108"/>
              <a:gd name="connsiteX19" fmla="*/ 2456597 w 4735773"/>
              <a:gd name="connsiteY19" fmla="*/ 2013045 h 2088108"/>
              <a:gd name="connsiteX20" fmla="*/ 2463421 w 4735773"/>
              <a:gd name="connsiteY20" fmla="*/ 2067636 h 2088108"/>
              <a:gd name="connsiteX21" fmla="*/ 2620370 w 4735773"/>
              <a:gd name="connsiteY21" fmla="*/ 2088108 h 2088108"/>
              <a:gd name="connsiteX22" fmla="*/ 2688609 w 4735773"/>
              <a:gd name="connsiteY22" fmla="*/ 1835624 h 2088108"/>
              <a:gd name="connsiteX23" fmla="*/ 2750024 w 4735773"/>
              <a:gd name="connsiteY23" fmla="*/ 1849272 h 2088108"/>
              <a:gd name="connsiteX24" fmla="*/ 2790967 w 4735773"/>
              <a:gd name="connsiteY24" fmla="*/ 1630908 h 2088108"/>
              <a:gd name="connsiteX25" fmla="*/ 3063923 w 4735773"/>
              <a:gd name="connsiteY25" fmla="*/ 1665027 h 2088108"/>
              <a:gd name="connsiteX26" fmla="*/ 3098042 w 4735773"/>
              <a:gd name="connsiteY26" fmla="*/ 1385248 h 2088108"/>
              <a:gd name="connsiteX27" fmla="*/ 3459708 w 4735773"/>
              <a:gd name="connsiteY27" fmla="*/ 1439839 h 2088108"/>
              <a:gd name="connsiteX28" fmla="*/ 3466532 w 4735773"/>
              <a:gd name="connsiteY28" fmla="*/ 1364776 h 2088108"/>
              <a:gd name="connsiteX29" fmla="*/ 3446060 w 4735773"/>
              <a:gd name="connsiteY29" fmla="*/ 1296537 h 2088108"/>
              <a:gd name="connsiteX30" fmla="*/ 3398293 w 4735773"/>
              <a:gd name="connsiteY30" fmla="*/ 1269242 h 2088108"/>
              <a:gd name="connsiteX31" fmla="*/ 3418764 w 4735773"/>
              <a:gd name="connsiteY31" fmla="*/ 1071349 h 2088108"/>
              <a:gd name="connsiteX32" fmla="*/ 3447064 w 4735773"/>
              <a:gd name="connsiteY32" fmla="*/ 987474 h 2088108"/>
              <a:gd name="connsiteX33" fmla="*/ 3330054 w 4735773"/>
              <a:gd name="connsiteY33" fmla="*/ 955343 h 2088108"/>
              <a:gd name="connsiteX34" fmla="*/ 3473355 w 4735773"/>
              <a:gd name="connsiteY34" fmla="*/ 907576 h 2088108"/>
              <a:gd name="connsiteX35" fmla="*/ 3630305 w 4735773"/>
              <a:gd name="connsiteY35" fmla="*/ 941696 h 2088108"/>
              <a:gd name="connsiteX36" fmla="*/ 3548418 w 4735773"/>
              <a:gd name="connsiteY36" fmla="*/ 1351128 h 2088108"/>
              <a:gd name="connsiteX37" fmla="*/ 3759958 w 4735773"/>
              <a:gd name="connsiteY37" fmla="*/ 1385248 h 2088108"/>
              <a:gd name="connsiteX38" fmla="*/ 3800902 w 4735773"/>
              <a:gd name="connsiteY38" fmla="*/ 1050878 h 2088108"/>
              <a:gd name="connsiteX39" fmla="*/ 3746311 w 4735773"/>
              <a:gd name="connsiteY39" fmla="*/ 1030406 h 2088108"/>
              <a:gd name="connsiteX40" fmla="*/ 3766782 w 4735773"/>
              <a:gd name="connsiteY40" fmla="*/ 928048 h 2088108"/>
              <a:gd name="connsiteX41" fmla="*/ 3705367 w 4735773"/>
              <a:gd name="connsiteY41" fmla="*/ 771099 h 2088108"/>
              <a:gd name="connsiteX42" fmla="*/ 3759958 w 4735773"/>
              <a:gd name="connsiteY42" fmla="*/ 539087 h 2088108"/>
              <a:gd name="connsiteX43" fmla="*/ 3882788 w 4735773"/>
              <a:gd name="connsiteY43" fmla="*/ 559558 h 2088108"/>
              <a:gd name="connsiteX44" fmla="*/ 3923732 w 4735773"/>
              <a:gd name="connsiteY44" fmla="*/ 313899 h 2088108"/>
              <a:gd name="connsiteX45" fmla="*/ 4039738 w 4735773"/>
              <a:gd name="connsiteY45" fmla="*/ 313899 h 2088108"/>
              <a:gd name="connsiteX46" fmla="*/ 4067033 w 4735773"/>
              <a:gd name="connsiteY46" fmla="*/ 61415 h 2088108"/>
              <a:gd name="connsiteX47" fmla="*/ 4271750 w 4735773"/>
              <a:gd name="connsiteY47" fmla="*/ 61415 h 2088108"/>
              <a:gd name="connsiteX48" fmla="*/ 4367284 w 4735773"/>
              <a:gd name="connsiteY48" fmla="*/ 184245 h 2088108"/>
              <a:gd name="connsiteX49" fmla="*/ 4592472 w 4735773"/>
              <a:gd name="connsiteY49" fmla="*/ 252484 h 2088108"/>
              <a:gd name="connsiteX50" fmla="*/ 4715302 w 4735773"/>
              <a:gd name="connsiteY50" fmla="*/ 279779 h 2088108"/>
              <a:gd name="connsiteX51" fmla="*/ 4735773 w 4735773"/>
              <a:gd name="connsiteY51" fmla="*/ 211540 h 2088108"/>
              <a:gd name="connsiteX52" fmla="*/ 4544705 w 4735773"/>
              <a:gd name="connsiteY52" fmla="*/ 170597 h 2088108"/>
              <a:gd name="connsiteX53" fmla="*/ 4401403 w 4735773"/>
              <a:gd name="connsiteY53" fmla="*/ 122830 h 2088108"/>
              <a:gd name="connsiteX54" fmla="*/ 4285397 w 4735773"/>
              <a:gd name="connsiteY54" fmla="*/ 13648 h 2088108"/>
              <a:gd name="connsiteX55" fmla="*/ 4060209 w 4735773"/>
              <a:gd name="connsiteY55" fmla="*/ 0 h 2088108"/>
              <a:gd name="connsiteX56" fmla="*/ 3961689 w 4735773"/>
              <a:gd name="connsiteY56" fmla="*/ 23031 h 2088108"/>
              <a:gd name="connsiteX57" fmla="*/ 3664424 w 4735773"/>
              <a:gd name="connsiteY57" fmla="*/ 218364 h 2088108"/>
              <a:gd name="connsiteX58" fmla="*/ 3541594 w 4735773"/>
              <a:gd name="connsiteY58" fmla="*/ 163773 h 2088108"/>
              <a:gd name="connsiteX59" fmla="*/ 3452884 w 4735773"/>
              <a:gd name="connsiteY59" fmla="*/ 34119 h 2088108"/>
              <a:gd name="connsiteX60" fmla="*/ 3179929 w 4735773"/>
              <a:gd name="connsiteY60" fmla="*/ 6824 h 2088108"/>
              <a:gd name="connsiteX61" fmla="*/ 2238233 w 4735773"/>
              <a:gd name="connsiteY61" fmla="*/ 163773 h 2088108"/>
              <a:gd name="connsiteX62" fmla="*/ 2245057 w 4735773"/>
              <a:gd name="connsiteY62" fmla="*/ 375313 h 2088108"/>
              <a:gd name="connsiteX63" fmla="*/ 2176818 w 4735773"/>
              <a:gd name="connsiteY63" fmla="*/ 416257 h 2088108"/>
              <a:gd name="connsiteX64" fmla="*/ 1487606 w 4735773"/>
              <a:gd name="connsiteY64" fmla="*/ 416257 h 2088108"/>
              <a:gd name="connsiteX65" fmla="*/ 1098645 w 4735773"/>
              <a:gd name="connsiteY65" fmla="*/ 627797 h 2088108"/>
              <a:gd name="connsiteX66" fmla="*/ 1064526 w 4735773"/>
              <a:gd name="connsiteY66" fmla="*/ 880281 h 2088108"/>
              <a:gd name="connsiteX67" fmla="*/ 484496 w 4735773"/>
              <a:gd name="connsiteY67" fmla="*/ 812042 h 2088108"/>
              <a:gd name="connsiteX68" fmla="*/ 450376 w 4735773"/>
              <a:gd name="connsiteY68" fmla="*/ 1180531 h 2088108"/>
              <a:gd name="connsiteX69" fmla="*/ 34120 w 4735773"/>
              <a:gd name="connsiteY69" fmla="*/ 1132764 h 2088108"/>
              <a:gd name="connsiteX70" fmla="*/ 0 w 4735773"/>
              <a:gd name="connsiteY70" fmla="*/ 1214651 h 2088108"/>
              <a:gd name="connsiteX0" fmla="*/ 0 w 4735773"/>
              <a:gd name="connsiteY0" fmla="*/ 1214651 h 2088108"/>
              <a:gd name="connsiteX1" fmla="*/ 423081 w 4735773"/>
              <a:gd name="connsiteY1" fmla="*/ 1303361 h 2088108"/>
              <a:gd name="connsiteX2" fmla="*/ 409433 w 4735773"/>
              <a:gd name="connsiteY2" fmla="*/ 1480782 h 2088108"/>
              <a:gd name="connsiteX3" fmla="*/ 791570 w 4735773"/>
              <a:gd name="connsiteY3" fmla="*/ 1528549 h 2088108"/>
              <a:gd name="connsiteX4" fmla="*/ 825690 w 4735773"/>
              <a:gd name="connsiteY4" fmla="*/ 1351128 h 2088108"/>
              <a:gd name="connsiteX5" fmla="*/ 1037230 w 4735773"/>
              <a:gd name="connsiteY5" fmla="*/ 1385248 h 2088108"/>
              <a:gd name="connsiteX6" fmla="*/ 1037230 w 4735773"/>
              <a:gd name="connsiteY6" fmla="*/ 1385248 h 2088108"/>
              <a:gd name="connsiteX7" fmla="*/ 1105469 w 4735773"/>
              <a:gd name="connsiteY7" fmla="*/ 1351128 h 2088108"/>
              <a:gd name="connsiteX8" fmla="*/ 1098645 w 4735773"/>
              <a:gd name="connsiteY8" fmla="*/ 1446663 h 2088108"/>
              <a:gd name="connsiteX9" fmla="*/ 1637732 w 4735773"/>
              <a:gd name="connsiteY9" fmla="*/ 1392072 h 2088108"/>
              <a:gd name="connsiteX10" fmla="*/ 1630908 w 4735773"/>
              <a:gd name="connsiteY10" fmla="*/ 1801505 h 2088108"/>
              <a:gd name="connsiteX11" fmla="*/ 1678675 w 4735773"/>
              <a:gd name="connsiteY11" fmla="*/ 1651379 h 2088108"/>
              <a:gd name="connsiteX12" fmla="*/ 1760561 w 4735773"/>
              <a:gd name="connsiteY12" fmla="*/ 1665027 h 2088108"/>
              <a:gd name="connsiteX13" fmla="*/ 1767385 w 4735773"/>
              <a:gd name="connsiteY13" fmla="*/ 1712794 h 2088108"/>
              <a:gd name="connsiteX14" fmla="*/ 1917511 w 4735773"/>
              <a:gd name="connsiteY14" fmla="*/ 1726442 h 2088108"/>
              <a:gd name="connsiteX15" fmla="*/ 1917511 w 4735773"/>
              <a:gd name="connsiteY15" fmla="*/ 1801505 h 2088108"/>
              <a:gd name="connsiteX16" fmla="*/ 2067636 w 4735773"/>
              <a:gd name="connsiteY16" fmla="*/ 1821976 h 2088108"/>
              <a:gd name="connsiteX17" fmla="*/ 2204114 w 4735773"/>
              <a:gd name="connsiteY17" fmla="*/ 1903863 h 2088108"/>
              <a:gd name="connsiteX18" fmla="*/ 2320120 w 4735773"/>
              <a:gd name="connsiteY18" fmla="*/ 1992573 h 2088108"/>
              <a:gd name="connsiteX19" fmla="*/ 2456597 w 4735773"/>
              <a:gd name="connsiteY19" fmla="*/ 2013045 h 2088108"/>
              <a:gd name="connsiteX20" fmla="*/ 2463421 w 4735773"/>
              <a:gd name="connsiteY20" fmla="*/ 2067636 h 2088108"/>
              <a:gd name="connsiteX21" fmla="*/ 2620370 w 4735773"/>
              <a:gd name="connsiteY21" fmla="*/ 2088108 h 2088108"/>
              <a:gd name="connsiteX22" fmla="*/ 2688609 w 4735773"/>
              <a:gd name="connsiteY22" fmla="*/ 1835624 h 2088108"/>
              <a:gd name="connsiteX23" fmla="*/ 2750024 w 4735773"/>
              <a:gd name="connsiteY23" fmla="*/ 1849272 h 2088108"/>
              <a:gd name="connsiteX24" fmla="*/ 2790967 w 4735773"/>
              <a:gd name="connsiteY24" fmla="*/ 1630908 h 2088108"/>
              <a:gd name="connsiteX25" fmla="*/ 3063923 w 4735773"/>
              <a:gd name="connsiteY25" fmla="*/ 1665027 h 2088108"/>
              <a:gd name="connsiteX26" fmla="*/ 3098042 w 4735773"/>
              <a:gd name="connsiteY26" fmla="*/ 1385248 h 2088108"/>
              <a:gd name="connsiteX27" fmla="*/ 3459708 w 4735773"/>
              <a:gd name="connsiteY27" fmla="*/ 1439839 h 2088108"/>
              <a:gd name="connsiteX28" fmla="*/ 3466532 w 4735773"/>
              <a:gd name="connsiteY28" fmla="*/ 1364776 h 2088108"/>
              <a:gd name="connsiteX29" fmla="*/ 3446060 w 4735773"/>
              <a:gd name="connsiteY29" fmla="*/ 1296537 h 2088108"/>
              <a:gd name="connsiteX30" fmla="*/ 3398293 w 4735773"/>
              <a:gd name="connsiteY30" fmla="*/ 1269242 h 2088108"/>
              <a:gd name="connsiteX31" fmla="*/ 3418764 w 4735773"/>
              <a:gd name="connsiteY31" fmla="*/ 1071349 h 2088108"/>
              <a:gd name="connsiteX32" fmla="*/ 3447064 w 4735773"/>
              <a:gd name="connsiteY32" fmla="*/ 987474 h 2088108"/>
              <a:gd name="connsiteX33" fmla="*/ 3471738 w 4735773"/>
              <a:gd name="connsiteY33" fmla="*/ 903842 h 2088108"/>
              <a:gd name="connsiteX34" fmla="*/ 3473355 w 4735773"/>
              <a:gd name="connsiteY34" fmla="*/ 907576 h 2088108"/>
              <a:gd name="connsiteX35" fmla="*/ 3630305 w 4735773"/>
              <a:gd name="connsiteY35" fmla="*/ 941696 h 2088108"/>
              <a:gd name="connsiteX36" fmla="*/ 3548418 w 4735773"/>
              <a:gd name="connsiteY36" fmla="*/ 1351128 h 2088108"/>
              <a:gd name="connsiteX37" fmla="*/ 3759958 w 4735773"/>
              <a:gd name="connsiteY37" fmla="*/ 1385248 h 2088108"/>
              <a:gd name="connsiteX38" fmla="*/ 3800902 w 4735773"/>
              <a:gd name="connsiteY38" fmla="*/ 1050878 h 2088108"/>
              <a:gd name="connsiteX39" fmla="*/ 3746311 w 4735773"/>
              <a:gd name="connsiteY39" fmla="*/ 1030406 h 2088108"/>
              <a:gd name="connsiteX40" fmla="*/ 3766782 w 4735773"/>
              <a:gd name="connsiteY40" fmla="*/ 928048 h 2088108"/>
              <a:gd name="connsiteX41" fmla="*/ 3705367 w 4735773"/>
              <a:gd name="connsiteY41" fmla="*/ 771099 h 2088108"/>
              <a:gd name="connsiteX42" fmla="*/ 3759958 w 4735773"/>
              <a:gd name="connsiteY42" fmla="*/ 539087 h 2088108"/>
              <a:gd name="connsiteX43" fmla="*/ 3882788 w 4735773"/>
              <a:gd name="connsiteY43" fmla="*/ 559558 h 2088108"/>
              <a:gd name="connsiteX44" fmla="*/ 3923732 w 4735773"/>
              <a:gd name="connsiteY44" fmla="*/ 313899 h 2088108"/>
              <a:gd name="connsiteX45" fmla="*/ 4039738 w 4735773"/>
              <a:gd name="connsiteY45" fmla="*/ 313899 h 2088108"/>
              <a:gd name="connsiteX46" fmla="*/ 4067033 w 4735773"/>
              <a:gd name="connsiteY46" fmla="*/ 61415 h 2088108"/>
              <a:gd name="connsiteX47" fmla="*/ 4271750 w 4735773"/>
              <a:gd name="connsiteY47" fmla="*/ 61415 h 2088108"/>
              <a:gd name="connsiteX48" fmla="*/ 4367284 w 4735773"/>
              <a:gd name="connsiteY48" fmla="*/ 184245 h 2088108"/>
              <a:gd name="connsiteX49" fmla="*/ 4592472 w 4735773"/>
              <a:gd name="connsiteY49" fmla="*/ 252484 h 2088108"/>
              <a:gd name="connsiteX50" fmla="*/ 4715302 w 4735773"/>
              <a:gd name="connsiteY50" fmla="*/ 279779 h 2088108"/>
              <a:gd name="connsiteX51" fmla="*/ 4735773 w 4735773"/>
              <a:gd name="connsiteY51" fmla="*/ 211540 h 2088108"/>
              <a:gd name="connsiteX52" fmla="*/ 4544705 w 4735773"/>
              <a:gd name="connsiteY52" fmla="*/ 170597 h 2088108"/>
              <a:gd name="connsiteX53" fmla="*/ 4401403 w 4735773"/>
              <a:gd name="connsiteY53" fmla="*/ 122830 h 2088108"/>
              <a:gd name="connsiteX54" fmla="*/ 4285397 w 4735773"/>
              <a:gd name="connsiteY54" fmla="*/ 13648 h 2088108"/>
              <a:gd name="connsiteX55" fmla="*/ 4060209 w 4735773"/>
              <a:gd name="connsiteY55" fmla="*/ 0 h 2088108"/>
              <a:gd name="connsiteX56" fmla="*/ 3961689 w 4735773"/>
              <a:gd name="connsiteY56" fmla="*/ 23031 h 2088108"/>
              <a:gd name="connsiteX57" fmla="*/ 3664424 w 4735773"/>
              <a:gd name="connsiteY57" fmla="*/ 218364 h 2088108"/>
              <a:gd name="connsiteX58" fmla="*/ 3541594 w 4735773"/>
              <a:gd name="connsiteY58" fmla="*/ 163773 h 2088108"/>
              <a:gd name="connsiteX59" fmla="*/ 3452884 w 4735773"/>
              <a:gd name="connsiteY59" fmla="*/ 34119 h 2088108"/>
              <a:gd name="connsiteX60" fmla="*/ 3179929 w 4735773"/>
              <a:gd name="connsiteY60" fmla="*/ 6824 h 2088108"/>
              <a:gd name="connsiteX61" fmla="*/ 2238233 w 4735773"/>
              <a:gd name="connsiteY61" fmla="*/ 163773 h 2088108"/>
              <a:gd name="connsiteX62" fmla="*/ 2245057 w 4735773"/>
              <a:gd name="connsiteY62" fmla="*/ 375313 h 2088108"/>
              <a:gd name="connsiteX63" fmla="*/ 2176818 w 4735773"/>
              <a:gd name="connsiteY63" fmla="*/ 416257 h 2088108"/>
              <a:gd name="connsiteX64" fmla="*/ 1487606 w 4735773"/>
              <a:gd name="connsiteY64" fmla="*/ 416257 h 2088108"/>
              <a:gd name="connsiteX65" fmla="*/ 1098645 w 4735773"/>
              <a:gd name="connsiteY65" fmla="*/ 627797 h 2088108"/>
              <a:gd name="connsiteX66" fmla="*/ 1064526 w 4735773"/>
              <a:gd name="connsiteY66" fmla="*/ 880281 h 2088108"/>
              <a:gd name="connsiteX67" fmla="*/ 484496 w 4735773"/>
              <a:gd name="connsiteY67" fmla="*/ 812042 h 2088108"/>
              <a:gd name="connsiteX68" fmla="*/ 450376 w 4735773"/>
              <a:gd name="connsiteY68" fmla="*/ 1180531 h 2088108"/>
              <a:gd name="connsiteX69" fmla="*/ 34120 w 4735773"/>
              <a:gd name="connsiteY69" fmla="*/ 1132764 h 2088108"/>
              <a:gd name="connsiteX70" fmla="*/ 0 w 4735773"/>
              <a:gd name="connsiteY70" fmla="*/ 1214651 h 208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735773" h="2088108">
                <a:moveTo>
                  <a:pt x="0" y="1214651"/>
                </a:moveTo>
                <a:lnTo>
                  <a:pt x="423081" y="1303361"/>
                </a:lnTo>
                <a:lnTo>
                  <a:pt x="409433" y="1480782"/>
                </a:lnTo>
                <a:lnTo>
                  <a:pt x="791570" y="1528549"/>
                </a:lnTo>
                <a:lnTo>
                  <a:pt x="825690" y="1351128"/>
                </a:lnTo>
                <a:lnTo>
                  <a:pt x="1037230" y="1385248"/>
                </a:lnTo>
                <a:lnTo>
                  <a:pt x="1037230" y="1385248"/>
                </a:lnTo>
                <a:lnTo>
                  <a:pt x="1105469" y="1351128"/>
                </a:lnTo>
                <a:lnTo>
                  <a:pt x="1098645" y="1446663"/>
                </a:lnTo>
                <a:lnTo>
                  <a:pt x="1637732" y="1392072"/>
                </a:lnTo>
                <a:lnTo>
                  <a:pt x="1630908" y="1801505"/>
                </a:lnTo>
                <a:lnTo>
                  <a:pt x="1678675" y="1651379"/>
                </a:lnTo>
                <a:lnTo>
                  <a:pt x="1760561" y="1665027"/>
                </a:lnTo>
                <a:lnTo>
                  <a:pt x="1767385" y="1712794"/>
                </a:lnTo>
                <a:lnTo>
                  <a:pt x="1917511" y="1726442"/>
                </a:lnTo>
                <a:lnTo>
                  <a:pt x="1917511" y="1801505"/>
                </a:lnTo>
                <a:lnTo>
                  <a:pt x="2067636" y="1821976"/>
                </a:lnTo>
                <a:lnTo>
                  <a:pt x="2204114" y="1903863"/>
                </a:lnTo>
                <a:lnTo>
                  <a:pt x="2320120" y="1992573"/>
                </a:lnTo>
                <a:lnTo>
                  <a:pt x="2456597" y="2013045"/>
                </a:lnTo>
                <a:lnTo>
                  <a:pt x="2463421" y="2067636"/>
                </a:lnTo>
                <a:lnTo>
                  <a:pt x="2620370" y="2088108"/>
                </a:lnTo>
                <a:lnTo>
                  <a:pt x="2688609" y="1835624"/>
                </a:lnTo>
                <a:lnTo>
                  <a:pt x="2750024" y="1849272"/>
                </a:lnTo>
                <a:lnTo>
                  <a:pt x="2790967" y="1630908"/>
                </a:lnTo>
                <a:lnTo>
                  <a:pt x="3063923" y="1665027"/>
                </a:lnTo>
                <a:lnTo>
                  <a:pt x="3098042" y="1385248"/>
                </a:lnTo>
                <a:lnTo>
                  <a:pt x="3459708" y="1439839"/>
                </a:lnTo>
                <a:lnTo>
                  <a:pt x="3466532" y="1364776"/>
                </a:lnTo>
                <a:lnTo>
                  <a:pt x="3446060" y="1296537"/>
                </a:lnTo>
                <a:lnTo>
                  <a:pt x="3398293" y="1269242"/>
                </a:lnTo>
                <a:lnTo>
                  <a:pt x="3418764" y="1071349"/>
                </a:lnTo>
                <a:lnTo>
                  <a:pt x="3447064" y="987474"/>
                </a:lnTo>
                <a:lnTo>
                  <a:pt x="3471738" y="903842"/>
                </a:lnTo>
                <a:lnTo>
                  <a:pt x="3473355" y="907576"/>
                </a:lnTo>
                <a:lnTo>
                  <a:pt x="3630305" y="941696"/>
                </a:lnTo>
                <a:lnTo>
                  <a:pt x="3548418" y="1351128"/>
                </a:lnTo>
                <a:lnTo>
                  <a:pt x="3759958" y="1385248"/>
                </a:lnTo>
                <a:lnTo>
                  <a:pt x="3800902" y="1050878"/>
                </a:lnTo>
                <a:lnTo>
                  <a:pt x="3746311" y="1030406"/>
                </a:lnTo>
                <a:lnTo>
                  <a:pt x="3766782" y="928048"/>
                </a:lnTo>
                <a:lnTo>
                  <a:pt x="3705367" y="771099"/>
                </a:lnTo>
                <a:lnTo>
                  <a:pt x="3759958" y="539087"/>
                </a:lnTo>
                <a:lnTo>
                  <a:pt x="3882788" y="559558"/>
                </a:lnTo>
                <a:lnTo>
                  <a:pt x="3923732" y="313899"/>
                </a:lnTo>
                <a:lnTo>
                  <a:pt x="4039738" y="313899"/>
                </a:lnTo>
                <a:lnTo>
                  <a:pt x="4067033" y="61415"/>
                </a:lnTo>
                <a:lnTo>
                  <a:pt x="4271750" y="61415"/>
                </a:lnTo>
                <a:lnTo>
                  <a:pt x="4367284" y="184245"/>
                </a:lnTo>
                <a:lnTo>
                  <a:pt x="4592472" y="252484"/>
                </a:lnTo>
                <a:lnTo>
                  <a:pt x="4715302" y="279779"/>
                </a:lnTo>
                <a:lnTo>
                  <a:pt x="4735773" y="211540"/>
                </a:lnTo>
                <a:lnTo>
                  <a:pt x="4544705" y="170597"/>
                </a:lnTo>
                <a:lnTo>
                  <a:pt x="4401403" y="122830"/>
                </a:lnTo>
                <a:lnTo>
                  <a:pt x="4285397" y="13648"/>
                </a:lnTo>
                <a:lnTo>
                  <a:pt x="4060209" y="0"/>
                </a:lnTo>
                <a:lnTo>
                  <a:pt x="3961689" y="23031"/>
                </a:lnTo>
                <a:lnTo>
                  <a:pt x="3664424" y="218364"/>
                </a:lnTo>
                <a:lnTo>
                  <a:pt x="3541594" y="163773"/>
                </a:lnTo>
                <a:lnTo>
                  <a:pt x="3452884" y="34119"/>
                </a:lnTo>
                <a:lnTo>
                  <a:pt x="3179929" y="6824"/>
                </a:lnTo>
                <a:lnTo>
                  <a:pt x="2238233" y="163773"/>
                </a:lnTo>
                <a:lnTo>
                  <a:pt x="2245057" y="375313"/>
                </a:lnTo>
                <a:lnTo>
                  <a:pt x="2176818" y="416257"/>
                </a:lnTo>
                <a:lnTo>
                  <a:pt x="1487606" y="416257"/>
                </a:lnTo>
                <a:lnTo>
                  <a:pt x="1098645" y="627797"/>
                </a:lnTo>
                <a:lnTo>
                  <a:pt x="1064526" y="880281"/>
                </a:lnTo>
                <a:lnTo>
                  <a:pt x="484496" y="812042"/>
                </a:lnTo>
                <a:lnTo>
                  <a:pt x="450376" y="1180531"/>
                </a:lnTo>
                <a:lnTo>
                  <a:pt x="34120" y="1132764"/>
                </a:lnTo>
                <a:lnTo>
                  <a:pt x="0" y="1214651"/>
                </a:lnTo>
                <a:close/>
              </a:path>
            </a:pathLst>
          </a:custGeom>
          <a:solidFill>
            <a:schemeClr val="tx1">
              <a:lumMod val="50000"/>
              <a:alpha val="34902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F03C8-8A8C-4ACD-B2BE-342F3A9A16C8}"/>
              </a:ext>
            </a:extLst>
          </p:cNvPr>
          <p:cNvSpPr txBox="1"/>
          <p:nvPr/>
        </p:nvSpPr>
        <p:spPr>
          <a:xfrm>
            <a:off x="4724400" y="5231368"/>
            <a:ext cx="263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Proposed District 5</a:t>
            </a:r>
          </a:p>
        </p:txBody>
      </p:sp>
    </p:spTree>
    <p:extLst>
      <p:ext uri="{BB962C8B-B14F-4D97-AF65-F5344CB8AC3E}">
        <p14:creationId xmlns:p14="http://schemas.microsoft.com/office/powerpoint/2010/main" val="14843949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himmer 1">
      <a:dk1>
        <a:srgbClr val="BD3737"/>
      </a:dk1>
      <a:lt1>
        <a:srgbClr val="FFFFFF"/>
      </a:lt1>
      <a:dk2>
        <a:srgbClr val="721E1E"/>
      </a:dk2>
      <a:lt2>
        <a:srgbClr val="FFCC00"/>
      </a:lt2>
      <a:accent1>
        <a:srgbClr val="FF6600"/>
      </a:accent1>
      <a:accent2>
        <a:srgbClr val="CC3300"/>
      </a:accent2>
      <a:accent3>
        <a:srgbClr val="BCABAB"/>
      </a:accent3>
      <a:accent4>
        <a:srgbClr val="DADADA"/>
      </a:accent4>
      <a:accent5>
        <a:srgbClr val="FFB8AA"/>
      </a:accent5>
      <a:accent6>
        <a:srgbClr val="B92D00"/>
      </a:accent6>
      <a:hlink>
        <a:srgbClr val="F7CC2F"/>
      </a:hlink>
      <a:folHlink>
        <a:srgbClr val="C7C6B1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286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Calibri</vt:lpstr>
      <vt:lpstr>Tahoma</vt:lpstr>
      <vt:lpstr>Wingdings</vt:lpstr>
      <vt:lpstr>Theme1</vt:lpstr>
      <vt:lpstr>Office Theme</vt:lpstr>
      <vt:lpstr>BRENTWOOD  FIRE &amp; RESCUE</vt:lpstr>
      <vt:lpstr>PowerPoint Presentation</vt:lpstr>
      <vt:lpstr>Our Challenge:</vt:lpstr>
      <vt:lpstr>Indicators:</vt:lpstr>
      <vt:lpstr>Indicators:</vt:lpstr>
      <vt:lpstr>Where we are today:</vt:lpstr>
      <vt:lpstr>PowerPoint Presentation</vt:lpstr>
      <vt:lpstr>The Need for Station 5</vt:lpstr>
      <vt:lpstr>Proposed District 5:  Split Log and Wilson Pike Area</vt:lpstr>
      <vt:lpstr>Station 5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BRENTWOOD</dc:title>
  <dc:creator>gossb</dc:creator>
  <cp:lastModifiedBy>Lambert, Deanna</cp:lastModifiedBy>
  <cp:revision>91</cp:revision>
  <dcterms:created xsi:type="dcterms:W3CDTF">2010-07-29T16:09:05Z</dcterms:created>
  <dcterms:modified xsi:type="dcterms:W3CDTF">2018-10-16T02:27:28Z</dcterms:modified>
</cp:coreProperties>
</file>